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076137739" r:id="rId5"/>
    <p:sldId id="2076137740" r:id="rId6"/>
    <p:sldId id="2076137639" r:id="rId7"/>
    <p:sldId id="2076137815" r:id="rId8"/>
    <p:sldId id="2076137817" r:id="rId9"/>
    <p:sldId id="2076137823" r:id="rId10"/>
    <p:sldId id="2076137699" r:id="rId11"/>
    <p:sldId id="2076137735" r:id="rId12"/>
    <p:sldId id="2076137745" r:id="rId13"/>
    <p:sldId id="2076137741" r:id="rId14"/>
    <p:sldId id="2076137768" r:id="rId15"/>
    <p:sldId id="2076137707" r:id="rId16"/>
    <p:sldId id="2076137765" r:id="rId17"/>
    <p:sldId id="2076137769" r:id="rId18"/>
    <p:sldId id="2076137770" r:id="rId19"/>
    <p:sldId id="2076137771" r:id="rId2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1515"/>
    <a:srgbClr val="243A5E"/>
    <a:srgbClr val="133561"/>
    <a:srgbClr val="007FC3"/>
    <a:srgbClr val="156AB3"/>
    <a:srgbClr val="000000"/>
    <a:srgbClr val="F8F8F8"/>
    <a:srgbClr val="DDDDDD"/>
    <a:srgbClr val="FEE599"/>
    <a:srgbClr val="2B9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>
        <p:scale>
          <a:sx n="125" d="100"/>
          <a:sy n="125" d="100"/>
        </p:scale>
        <p:origin x="1194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8-4-2021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8-4-2021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4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45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5.sv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hyperlink" Target="https://github.com/dotnet-architecture/eShopOnContain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otnet/architecture/dapr-for-net-developer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ka.ms/dapr-e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reference case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9B90B9-BE20-8441-9AF8-2B38F7C9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87" y="918927"/>
            <a:ext cx="1427167" cy="1846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 dirty="0"/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52112AAA-2E46-412E-B73B-2C066858C26F}"/>
              </a:ext>
            </a:extLst>
          </p:cNvPr>
          <p:cNvSpPr/>
          <p:nvPr/>
        </p:nvSpPr>
        <p:spPr bwMode="auto">
          <a:xfrm>
            <a:off x="436626" y="1294270"/>
            <a:ext cx="8270748" cy="160130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Application code</a:t>
            </a:r>
          </a:p>
        </p:txBody>
      </p:sp>
      <p:grpSp>
        <p:nvGrpSpPr>
          <p:cNvPr id="322" name="!!Fork">
            <a:extLst>
              <a:ext uri="{FF2B5EF4-FFF2-40B4-BE49-F238E27FC236}">
                <a16:creationId xmlns:a16="http://schemas.microsoft.com/office/drawing/2014/main" id="{839F3AA3-898D-4562-924C-430C4721B034}"/>
              </a:ext>
            </a:extLst>
          </p:cNvPr>
          <p:cNvGrpSpPr/>
          <p:nvPr/>
        </p:nvGrpSpPr>
        <p:grpSpPr>
          <a:xfrm>
            <a:off x="3768924" y="2893692"/>
            <a:ext cx="1606153" cy="252412"/>
            <a:chOff x="5008563" y="3743325"/>
            <a:chExt cx="2141537" cy="336549"/>
          </a:xfrm>
        </p:grpSpPr>
        <p:sp>
          <p:nvSpPr>
            <p:cNvPr id="323" name="!!Botttom Fork">
              <a:extLst>
                <a:ext uri="{FF2B5EF4-FFF2-40B4-BE49-F238E27FC236}">
                  <a16:creationId xmlns:a16="http://schemas.microsoft.com/office/drawing/2014/main" id="{1752AFE6-846A-4ADA-B533-8A15D8F9556A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4" name="!!Top Fork">
              <a:extLst>
                <a:ext uri="{FF2B5EF4-FFF2-40B4-BE49-F238E27FC236}">
                  <a16:creationId xmlns:a16="http://schemas.microsoft.com/office/drawing/2014/main" id="{F981EEF9-E92C-4A3E-9B2D-FDF4EAF87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2376D66-BC9F-4F4F-AD67-E2CFF0F2A66A}"/>
              </a:ext>
            </a:extLst>
          </p:cNvPr>
          <p:cNvSpPr/>
          <p:nvPr/>
        </p:nvSpPr>
        <p:spPr bwMode="auto">
          <a:xfrm>
            <a:off x="436627" y="3287904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6" name="Graphic 325">
            <a:extLst>
              <a:ext uri="{FF2B5EF4-FFF2-40B4-BE49-F238E27FC236}">
                <a16:creationId xmlns:a16="http://schemas.microsoft.com/office/drawing/2014/main" id="{5693097C-09B5-4C2D-987A-1BF62B1D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05572"/>
            <a:ext cx="799011" cy="622253"/>
          </a:xfrm>
          <a:prstGeom prst="rect">
            <a:avLst/>
          </a:prstGeom>
        </p:spPr>
      </p:pic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3A1204E-3AC0-4E23-9F0C-50740F3DD8AA}"/>
              </a:ext>
            </a:extLst>
          </p:cNvPr>
          <p:cNvGrpSpPr/>
          <p:nvPr/>
        </p:nvGrpSpPr>
        <p:grpSpPr>
          <a:xfrm>
            <a:off x="3226997" y="3140732"/>
            <a:ext cx="2823822" cy="283625"/>
            <a:chOff x="5123845" y="4079063"/>
            <a:chExt cx="3765096" cy="378166"/>
          </a:xfrm>
        </p:grpSpPr>
        <p:sp>
          <p:nvSpPr>
            <p:cNvPr id="328" name="Rounded Rectangle 5">
              <a:extLst>
                <a:ext uri="{FF2B5EF4-FFF2-40B4-BE49-F238E27FC236}">
                  <a16:creationId xmlns:a16="http://schemas.microsoft.com/office/drawing/2014/main" id="{DD421D57-A249-44A4-9F96-10F20B0407F8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HTTP API</a:t>
              </a:r>
            </a:p>
          </p:txBody>
        </p:sp>
        <p:sp>
          <p:nvSpPr>
            <p:cNvPr id="329" name="Rounded Rectangle 5">
              <a:extLst>
                <a:ext uri="{FF2B5EF4-FFF2-40B4-BE49-F238E27FC236}">
                  <a16:creationId xmlns:a16="http://schemas.microsoft.com/office/drawing/2014/main" id="{9E235D90-3EDD-4815-B6C0-2F88E9F0B8F4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gRPC API</a:t>
              </a:r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9C5104C6-BD83-4098-AEB1-2287B0BAF2A9}"/>
              </a:ext>
            </a:extLst>
          </p:cNvPr>
          <p:cNvSpPr txBox="1"/>
          <p:nvPr/>
        </p:nvSpPr>
        <p:spPr>
          <a:xfrm>
            <a:off x="1074368" y="1770468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in</a:t>
            </a:r>
          </a:p>
        </p:txBody>
      </p:sp>
      <p:cxnSp>
        <p:nvCxnSpPr>
          <p:cNvPr id="331" name="!!Left Line">
            <a:extLst>
              <a:ext uri="{FF2B5EF4-FFF2-40B4-BE49-F238E27FC236}">
                <a16:creationId xmlns:a16="http://schemas.microsoft.com/office/drawing/2014/main" id="{E505F919-C240-4D62-B014-A48E38E46516}"/>
              </a:ext>
            </a:extLst>
          </p:cNvPr>
          <p:cNvCxnSpPr>
            <a:cxnSpLocks/>
          </p:cNvCxnSpPr>
          <p:nvPr/>
        </p:nvCxnSpPr>
        <p:spPr>
          <a:xfrm>
            <a:off x="803672" y="1843583"/>
            <a:ext cx="3045363" cy="7165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332" name="!!Right Line">
            <a:extLst>
              <a:ext uri="{FF2B5EF4-FFF2-40B4-BE49-F238E27FC236}">
                <a16:creationId xmlns:a16="http://schemas.microsoft.com/office/drawing/2014/main" id="{DCC1370A-B142-448E-B288-5C6DB6CF4C8E}"/>
              </a:ext>
            </a:extLst>
          </p:cNvPr>
          <p:cNvCxnSpPr>
            <a:cxnSpLocks/>
          </p:cNvCxnSpPr>
          <p:nvPr/>
        </p:nvCxnSpPr>
        <p:spPr>
          <a:xfrm>
            <a:off x="5260182" y="1843583"/>
            <a:ext cx="3080147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BAD7154-A814-41F4-8EF5-B64445373354}"/>
              </a:ext>
            </a:extLst>
          </p:cNvPr>
          <p:cNvGrpSpPr/>
          <p:nvPr/>
        </p:nvGrpSpPr>
        <p:grpSpPr>
          <a:xfrm>
            <a:off x="4395562" y="1116148"/>
            <a:ext cx="350588" cy="350588"/>
            <a:chOff x="-580524" y="949870"/>
            <a:chExt cx="467451" cy="467451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FBF2E79-097D-4E7C-838D-04BA392D13E9}"/>
                </a:ext>
              </a:extLst>
            </p:cNvPr>
            <p:cNvSpPr/>
            <p:nvPr/>
          </p:nvSpPr>
          <p:spPr bwMode="auto">
            <a:xfrm>
              <a:off x="-580524" y="949870"/>
              <a:ext cx="467451" cy="467451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335" name="app development" descr="application development">
              <a:extLst>
                <a:ext uri="{FF2B5EF4-FFF2-40B4-BE49-F238E27FC236}">
                  <a16:creationId xmlns:a16="http://schemas.microsoft.com/office/drawing/2014/main" id="{886ACA01-D4C6-4238-B7B8-C1123FA10C2D}"/>
                </a:ext>
              </a:extLst>
            </p:cNvPr>
            <p:cNvGrpSpPr/>
            <p:nvPr/>
          </p:nvGrpSpPr>
          <p:grpSpPr>
            <a:xfrm>
              <a:off x="-526584" y="1075184"/>
              <a:ext cx="359570" cy="216822"/>
              <a:chOff x="1619314" y="4920550"/>
              <a:chExt cx="500421" cy="30175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4A2EA90-6209-499B-ADCE-C08A7675094A}"/>
                  </a:ext>
                </a:extLst>
              </p:cNvPr>
              <p:cNvSpPr/>
              <p:nvPr/>
            </p:nvSpPr>
            <p:spPr>
              <a:xfrm>
                <a:off x="1974276" y="4920997"/>
                <a:ext cx="145459" cy="301308"/>
              </a:xfrm>
              <a:custGeom>
                <a:avLst/>
                <a:gdLst>
                  <a:gd name="connsiteX0" fmla="*/ 22237 w 145458"/>
                  <a:gd name="connsiteY0" fmla="*/ 300372 h 301307"/>
                  <a:gd name="connsiteX1" fmla="*/ 2089 w 145458"/>
                  <a:gd name="connsiteY1" fmla="*/ 283378 h 301307"/>
                  <a:gd name="connsiteX2" fmla="*/ 111941 w 145458"/>
                  <a:gd name="connsiteY2" fmla="*/ 153201 h 301307"/>
                  <a:gd name="connsiteX3" fmla="*/ 5505 w 145458"/>
                  <a:gd name="connsiteY3" fmla="*/ 18383 h 301307"/>
                  <a:gd name="connsiteX4" fmla="*/ 26092 w 145458"/>
                  <a:gd name="connsiteY4" fmla="*/ 2089 h 301307"/>
                  <a:gd name="connsiteX5" fmla="*/ 145843 w 145458"/>
                  <a:gd name="connsiteY5" fmla="*/ 153727 h 301307"/>
                  <a:gd name="connsiteX6" fmla="*/ 22237 w 145458"/>
                  <a:gd name="connsiteY6" fmla="*/ 300372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22237" y="300372"/>
                    </a:moveTo>
                    <a:lnTo>
                      <a:pt x="2089" y="283378"/>
                    </a:lnTo>
                    <a:lnTo>
                      <a:pt x="111941" y="153201"/>
                    </a:lnTo>
                    <a:lnTo>
                      <a:pt x="5505" y="18383"/>
                    </a:lnTo>
                    <a:lnTo>
                      <a:pt x="26092" y="2089"/>
                    </a:lnTo>
                    <a:lnTo>
                      <a:pt x="145843" y="153727"/>
                    </a:lnTo>
                    <a:lnTo>
                      <a:pt x="22237" y="300372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3B0AE22-8310-46D2-AFAC-770D70712990}"/>
                  </a:ext>
                </a:extLst>
              </p:cNvPr>
              <p:cNvSpPr/>
              <p:nvPr/>
            </p:nvSpPr>
            <p:spPr>
              <a:xfrm>
                <a:off x="1619314" y="4920550"/>
                <a:ext cx="145459" cy="301308"/>
              </a:xfrm>
              <a:custGeom>
                <a:avLst/>
                <a:gdLst>
                  <a:gd name="connsiteX0" fmla="*/ 121840 w 145458"/>
                  <a:gd name="connsiteY0" fmla="*/ 300285 h 301307"/>
                  <a:gd name="connsiteX1" fmla="*/ 2089 w 145458"/>
                  <a:gd name="connsiteY1" fmla="*/ 148734 h 301307"/>
                  <a:gd name="connsiteX2" fmla="*/ 125782 w 145458"/>
                  <a:gd name="connsiteY2" fmla="*/ 2089 h 301307"/>
                  <a:gd name="connsiteX3" fmla="*/ 145843 w 145458"/>
                  <a:gd name="connsiteY3" fmla="*/ 18996 h 301307"/>
                  <a:gd name="connsiteX4" fmla="*/ 35991 w 145458"/>
                  <a:gd name="connsiteY4" fmla="*/ 149260 h 301307"/>
                  <a:gd name="connsiteX5" fmla="*/ 142427 w 145458"/>
                  <a:gd name="connsiteY5" fmla="*/ 283991 h 301307"/>
                  <a:gd name="connsiteX6" fmla="*/ 121840 w 145458"/>
                  <a:gd name="connsiteY6" fmla="*/ 300285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121840" y="300285"/>
                    </a:moveTo>
                    <a:lnTo>
                      <a:pt x="2089" y="148734"/>
                    </a:lnTo>
                    <a:lnTo>
                      <a:pt x="125782" y="2089"/>
                    </a:lnTo>
                    <a:lnTo>
                      <a:pt x="145843" y="18996"/>
                    </a:lnTo>
                    <a:lnTo>
                      <a:pt x="35991" y="149260"/>
                    </a:lnTo>
                    <a:lnTo>
                      <a:pt x="142427" y="283991"/>
                    </a:lnTo>
                    <a:lnTo>
                      <a:pt x="121840" y="300285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9DF585-0791-4E0C-B8D3-3D2EB3868AF3}"/>
                  </a:ext>
                </a:extLst>
              </p:cNvPr>
              <p:cNvSpPr/>
              <p:nvPr/>
            </p:nvSpPr>
            <p:spPr>
              <a:xfrm>
                <a:off x="1823511" y="5026804"/>
                <a:ext cx="93509" cy="93509"/>
              </a:xfrm>
              <a:custGeom>
                <a:avLst/>
                <a:gdLst>
                  <a:gd name="connsiteX0" fmla="*/ 48693 w 93509"/>
                  <a:gd name="connsiteY0" fmla="*/ 95297 h 93509"/>
                  <a:gd name="connsiteX1" fmla="*/ 95297 w 93509"/>
                  <a:gd name="connsiteY1" fmla="*/ 48693 h 93509"/>
                  <a:gd name="connsiteX2" fmla="*/ 48693 w 93509"/>
                  <a:gd name="connsiteY2" fmla="*/ 2089 h 93509"/>
                  <a:gd name="connsiteX3" fmla="*/ 2089 w 93509"/>
                  <a:gd name="connsiteY3" fmla="*/ 48693 h 93509"/>
                  <a:gd name="connsiteX4" fmla="*/ 48693 w 93509"/>
                  <a:gd name="connsiteY4" fmla="*/ 95297 h 93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09" h="93509">
                    <a:moveTo>
                      <a:pt x="48693" y="95297"/>
                    </a:moveTo>
                    <a:cubicBezTo>
                      <a:pt x="74432" y="95297"/>
                      <a:pt x="95297" y="74431"/>
                      <a:pt x="95297" y="48693"/>
                    </a:cubicBezTo>
                    <a:cubicBezTo>
                      <a:pt x="95297" y="22954"/>
                      <a:pt x="74432" y="2089"/>
                      <a:pt x="48693" y="2089"/>
                    </a:cubicBezTo>
                    <a:cubicBezTo>
                      <a:pt x="22954" y="2089"/>
                      <a:pt x="2089" y="22954"/>
                      <a:pt x="2089" y="48693"/>
                    </a:cubicBezTo>
                    <a:cubicBezTo>
                      <a:pt x="2089" y="74431"/>
                      <a:pt x="22954" y="95297"/>
                      <a:pt x="48693" y="95297"/>
                    </a:cubicBezTo>
                    <a:close/>
                  </a:path>
                </a:pathLst>
              </a:custGeom>
              <a:solidFill>
                <a:srgbClr val="50E6FF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2B75C21-DF75-4603-B13E-CB1EC5AC62C9}"/>
                  </a:ext>
                </a:extLst>
              </p:cNvPr>
              <p:cNvSpPr/>
              <p:nvPr/>
            </p:nvSpPr>
            <p:spPr>
              <a:xfrm>
                <a:off x="1746245" y="4950259"/>
                <a:ext cx="249358" cy="244163"/>
              </a:xfrm>
              <a:custGeom>
                <a:avLst/>
                <a:gdLst>
                  <a:gd name="connsiteX0" fmla="*/ 245797 w 249358"/>
                  <a:gd name="connsiteY0" fmla="*/ 108787 h 244163"/>
                  <a:gd name="connsiteX1" fmla="*/ 210581 w 249358"/>
                  <a:gd name="connsiteY1" fmla="*/ 104670 h 244163"/>
                  <a:gd name="connsiteX2" fmla="*/ 209530 w 249358"/>
                  <a:gd name="connsiteY2" fmla="*/ 101079 h 244163"/>
                  <a:gd name="connsiteX3" fmla="*/ 201207 w 249358"/>
                  <a:gd name="connsiteY3" fmla="*/ 81631 h 244163"/>
                  <a:gd name="connsiteX4" fmla="*/ 199280 w 249358"/>
                  <a:gd name="connsiteY4" fmla="*/ 78302 h 244163"/>
                  <a:gd name="connsiteX5" fmla="*/ 218114 w 249358"/>
                  <a:gd name="connsiteY5" fmla="*/ 54562 h 244163"/>
                  <a:gd name="connsiteX6" fmla="*/ 218377 w 249358"/>
                  <a:gd name="connsiteY6" fmla="*/ 48868 h 244163"/>
                  <a:gd name="connsiteX7" fmla="*/ 200156 w 249358"/>
                  <a:gd name="connsiteY7" fmla="*/ 30647 h 244163"/>
                  <a:gd name="connsiteX8" fmla="*/ 194462 w 249358"/>
                  <a:gd name="connsiteY8" fmla="*/ 30909 h 244163"/>
                  <a:gd name="connsiteX9" fmla="*/ 170109 w 249358"/>
                  <a:gd name="connsiteY9" fmla="*/ 50182 h 244163"/>
                  <a:gd name="connsiteX10" fmla="*/ 166868 w 249358"/>
                  <a:gd name="connsiteY10" fmla="*/ 48430 h 244163"/>
                  <a:gd name="connsiteX11" fmla="*/ 147945 w 249358"/>
                  <a:gd name="connsiteY11" fmla="*/ 41159 h 244163"/>
                  <a:gd name="connsiteX12" fmla="*/ 144179 w 249358"/>
                  <a:gd name="connsiteY12" fmla="*/ 40195 h 244163"/>
                  <a:gd name="connsiteX13" fmla="*/ 140237 w 249358"/>
                  <a:gd name="connsiteY13" fmla="*/ 6293 h 244163"/>
                  <a:gd name="connsiteX14" fmla="*/ 136382 w 249358"/>
                  <a:gd name="connsiteY14" fmla="*/ 2089 h 244163"/>
                  <a:gd name="connsiteX15" fmla="*/ 110627 w 249358"/>
                  <a:gd name="connsiteY15" fmla="*/ 2089 h 244163"/>
                  <a:gd name="connsiteX16" fmla="*/ 106773 w 249358"/>
                  <a:gd name="connsiteY16" fmla="*/ 6293 h 244163"/>
                  <a:gd name="connsiteX17" fmla="*/ 102656 w 249358"/>
                  <a:gd name="connsiteY17" fmla="*/ 41422 h 244163"/>
                  <a:gd name="connsiteX18" fmla="*/ 99239 w 249358"/>
                  <a:gd name="connsiteY18" fmla="*/ 42561 h 244163"/>
                  <a:gd name="connsiteX19" fmla="*/ 81544 w 249358"/>
                  <a:gd name="connsiteY19" fmla="*/ 50707 h 244163"/>
                  <a:gd name="connsiteX20" fmla="*/ 78215 w 249358"/>
                  <a:gd name="connsiteY20" fmla="*/ 52722 h 244163"/>
                  <a:gd name="connsiteX21" fmla="*/ 52022 w 249358"/>
                  <a:gd name="connsiteY21" fmla="*/ 32049 h 244163"/>
                  <a:gd name="connsiteX22" fmla="*/ 46328 w 249358"/>
                  <a:gd name="connsiteY22" fmla="*/ 31786 h 244163"/>
                  <a:gd name="connsiteX23" fmla="*/ 28107 w 249358"/>
                  <a:gd name="connsiteY23" fmla="*/ 50006 h 244163"/>
                  <a:gd name="connsiteX24" fmla="*/ 28369 w 249358"/>
                  <a:gd name="connsiteY24" fmla="*/ 55701 h 244163"/>
                  <a:gd name="connsiteX25" fmla="*/ 50007 w 249358"/>
                  <a:gd name="connsiteY25" fmla="*/ 83120 h 244163"/>
                  <a:gd name="connsiteX26" fmla="*/ 48430 w 249358"/>
                  <a:gd name="connsiteY26" fmla="*/ 86361 h 244163"/>
                  <a:gd name="connsiteX27" fmla="*/ 42561 w 249358"/>
                  <a:gd name="connsiteY27" fmla="*/ 101254 h 244163"/>
                  <a:gd name="connsiteX28" fmla="*/ 41510 w 249358"/>
                  <a:gd name="connsiteY28" fmla="*/ 104845 h 244163"/>
                  <a:gd name="connsiteX29" fmla="*/ 6294 w 249358"/>
                  <a:gd name="connsiteY29" fmla="*/ 108963 h 244163"/>
                  <a:gd name="connsiteX30" fmla="*/ 2089 w 249358"/>
                  <a:gd name="connsiteY30" fmla="*/ 112817 h 244163"/>
                  <a:gd name="connsiteX31" fmla="*/ 2089 w 249358"/>
                  <a:gd name="connsiteY31" fmla="*/ 138572 h 244163"/>
                  <a:gd name="connsiteX32" fmla="*/ 6294 w 249358"/>
                  <a:gd name="connsiteY32" fmla="*/ 142426 h 244163"/>
                  <a:gd name="connsiteX33" fmla="*/ 41597 w 249358"/>
                  <a:gd name="connsiteY33" fmla="*/ 146544 h 244163"/>
                  <a:gd name="connsiteX34" fmla="*/ 42648 w 249358"/>
                  <a:gd name="connsiteY34" fmla="*/ 150135 h 244163"/>
                  <a:gd name="connsiteX35" fmla="*/ 48518 w 249358"/>
                  <a:gd name="connsiteY35" fmla="*/ 164765 h 244163"/>
                  <a:gd name="connsiteX36" fmla="*/ 50182 w 249358"/>
                  <a:gd name="connsiteY36" fmla="*/ 168006 h 244163"/>
                  <a:gd name="connsiteX37" fmla="*/ 28369 w 249358"/>
                  <a:gd name="connsiteY37" fmla="*/ 195600 h 244163"/>
                  <a:gd name="connsiteX38" fmla="*/ 28107 w 249358"/>
                  <a:gd name="connsiteY38" fmla="*/ 201295 h 244163"/>
                  <a:gd name="connsiteX39" fmla="*/ 46328 w 249358"/>
                  <a:gd name="connsiteY39" fmla="*/ 219516 h 244163"/>
                  <a:gd name="connsiteX40" fmla="*/ 52022 w 249358"/>
                  <a:gd name="connsiteY40" fmla="*/ 219253 h 244163"/>
                  <a:gd name="connsiteX41" fmla="*/ 78565 w 249358"/>
                  <a:gd name="connsiteY41" fmla="*/ 198229 h 244163"/>
                  <a:gd name="connsiteX42" fmla="*/ 81894 w 249358"/>
                  <a:gd name="connsiteY42" fmla="*/ 200244 h 244163"/>
                  <a:gd name="connsiteX43" fmla="*/ 98888 w 249358"/>
                  <a:gd name="connsiteY43" fmla="*/ 207952 h 244163"/>
                  <a:gd name="connsiteX44" fmla="*/ 102305 w 249358"/>
                  <a:gd name="connsiteY44" fmla="*/ 209091 h 244163"/>
                  <a:gd name="connsiteX45" fmla="*/ 106247 w 249358"/>
                  <a:gd name="connsiteY45" fmla="*/ 242818 h 244163"/>
                  <a:gd name="connsiteX46" fmla="*/ 110102 w 249358"/>
                  <a:gd name="connsiteY46" fmla="*/ 247023 h 244163"/>
                  <a:gd name="connsiteX47" fmla="*/ 135857 w 249358"/>
                  <a:gd name="connsiteY47" fmla="*/ 247023 h 244163"/>
                  <a:gd name="connsiteX48" fmla="*/ 139711 w 249358"/>
                  <a:gd name="connsiteY48" fmla="*/ 242818 h 244163"/>
                  <a:gd name="connsiteX49" fmla="*/ 143478 w 249358"/>
                  <a:gd name="connsiteY49" fmla="*/ 210581 h 244163"/>
                  <a:gd name="connsiteX50" fmla="*/ 147245 w 249358"/>
                  <a:gd name="connsiteY50" fmla="*/ 209617 h 244163"/>
                  <a:gd name="connsiteX51" fmla="*/ 166167 w 249358"/>
                  <a:gd name="connsiteY51" fmla="*/ 202433 h 244163"/>
                  <a:gd name="connsiteX52" fmla="*/ 169408 w 249358"/>
                  <a:gd name="connsiteY52" fmla="*/ 200769 h 244163"/>
                  <a:gd name="connsiteX53" fmla="*/ 193411 w 249358"/>
                  <a:gd name="connsiteY53" fmla="*/ 219779 h 244163"/>
                  <a:gd name="connsiteX54" fmla="*/ 199105 w 249358"/>
                  <a:gd name="connsiteY54" fmla="*/ 220042 h 244163"/>
                  <a:gd name="connsiteX55" fmla="*/ 217326 w 249358"/>
                  <a:gd name="connsiteY55" fmla="*/ 201820 h 244163"/>
                  <a:gd name="connsiteX56" fmla="*/ 217063 w 249358"/>
                  <a:gd name="connsiteY56" fmla="*/ 196126 h 244163"/>
                  <a:gd name="connsiteX57" fmla="*/ 198755 w 249358"/>
                  <a:gd name="connsiteY57" fmla="*/ 172999 h 244163"/>
                  <a:gd name="connsiteX58" fmla="*/ 200769 w 249358"/>
                  <a:gd name="connsiteY58" fmla="*/ 169670 h 244163"/>
                  <a:gd name="connsiteX59" fmla="*/ 209355 w 249358"/>
                  <a:gd name="connsiteY59" fmla="*/ 150135 h 244163"/>
                  <a:gd name="connsiteX60" fmla="*/ 210405 w 249358"/>
                  <a:gd name="connsiteY60" fmla="*/ 146544 h 244163"/>
                  <a:gd name="connsiteX61" fmla="*/ 245797 w 249358"/>
                  <a:gd name="connsiteY61" fmla="*/ 142426 h 244163"/>
                  <a:gd name="connsiteX62" fmla="*/ 250001 w 249358"/>
                  <a:gd name="connsiteY62" fmla="*/ 138572 h 244163"/>
                  <a:gd name="connsiteX63" fmla="*/ 250001 w 249358"/>
                  <a:gd name="connsiteY63" fmla="*/ 112817 h 244163"/>
                  <a:gd name="connsiteX64" fmla="*/ 245797 w 249358"/>
                  <a:gd name="connsiteY64" fmla="*/ 108787 h 244163"/>
                  <a:gd name="connsiteX65" fmla="*/ 125958 w 249358"/>
                  <a:gd name="connsiteY65" fmla="*/ 183161 h 244163"/>
                  <a:gd name="connsiteX66" fmla="*/ 68053 w 249358"/>
                  <a:gd name="connsiteY66" fmla="*/ 125256 h 244163"/>
                  <a:gd name="connsiteX67" fmla="*/ 125958 w 249358"/>
                  <a:gd name="connsiteY67" fmla="*/ 67352 h 244163"/>
                  <a:gd name="connsiteX68" fmla="*/ 183862 w 249358"/>
                  <a:gd name="connsiteY68" fmla="*/ 125256 h 244163"/>
                  <a:gd name="connsiteX69" fmla="*/ 125958 w 249358"/>
                  <a:gd name="connsiteY69" fmla="*/ 183161 h 24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49358" h="244163">
                    <a:moveTo>
                      <a:pt x="245797" y="108787"/>
                    </a:moveTo>
                    <a:lnTo>
                      <a:pt x="210581" y="104670"/>
                    </a:lnTo>
                    <a:lnTo>
                      <a:pt x="209530" y="101079"/>
                    </a:lnTo>
                    <a:cubicBezTo>
                      <a:pt x="207602" y="94333"/>
                      <a:pt x="204799" y="87763"/>
                      <a:pt x="201207" y="81631"/>
                    </a:cubicBezTo>
                    <a:lnTo>
                      <a:pt x="199280" y="78302"/>
                    </a:lnTo>
                    <a:lnTo>
                      <a:pt x="218114" y="54562"/>
                    </a:lnTo>
                    <a:cubicBezTo>
                      <a:pt x="219604" y="52635"/>
                      <a:pt x="219692" y="50182"/>
                      <a:pt x="218377" y="48868"/>
                    </a:cubicBezTo>
                    <a:lnTo>
                      <a:pt x="200156" y="30647"/>
                    </a:lnTo>
                    <a:cubicBezTo>
                      <a:pt x="198755" y="29245"/>
                      <a:pt x="196302" y="29333"/>
                      <a:pt x="194462" y="30909"/>
                    </a:cubicBezTo>
                    <a:lnTo>
                      <a:pt x="170109" y="50182"/>
                    </a:lnTo>
                    <a:lnTo>
                      <a:pt x="166868" y="48430"/>
                    </a:lnTo>
                    <a:cubicBezTo>
                      <a:pt x="161086" y="45364"/>
                      <a:pt x="154691" y="42911"/>
                      <a:pt x="147945" y="41159"/>
                    </a:cubicBezTo>
                    <a:lnTo>
                      <a:pt x="144179" y="40195"/>
                    </a:lnTo>
                    <a:lnTo>
                      <a:pt x="140237" y="6293"/>
                    </a:lnTo>
                    <a:cubicBezTo>
                      <a:pt x="139974" y="3928"/>
                      <a:pt x="138309" y="2089"/>
                      <a:pt x="136382" y="2089"/>
                    </a:cubicBezTo>
                    <a:lnTo>
                      <a:pt x="110627" y="2089"/>
                    </a:lnTo>
                    <a:cubicBezTo>
                      <a:pt x="108700" y="2089"/>
                      <a:pt x="107036" y="3928"/>
                      <a:pt x="106773" y="6293"/>
                    </a:cubicBezTo>
                    <a:lnTo>
                      <a:pt x="102656" y="41422"/>
                    </a:lnTo>
                    <a:lnTo>
                      <a:pt x="99239" y="42561"/>
                    </a:lnTo>
                    <a:cubicBezTo>
                      <a:pt x="93195" y="44488"/>
                      <a:pt x="87238" y="47203"/>
                      <a:pt x="81544" y="50707"/>
                    </a:cubicBezTo>
                    <a:lnTo>
                      <a:pt x="78215" y="52722"/>
                    </a:lnTo>
                    <a:lnTo>
                      <a:pt x="52022" y="32049"/>
                    </a:lnTo>
                    <a:cubicBezTo>
                      <a:pt x="50095" y="30559"/>
                      <a:pt x="47642" y="30471"/>
                      <a:pt x="46328" y="31786"/>
                    </a:cubicBezTo>
                    <a:lnTo>
                      <a:pt x="28107" y="50006"/>
                    </a:lnTo>
                    <a:cubicBezTo>
                      <a:pt x="26705" y="51408"/>
                      <a:pt x="26880" y="53861"/>
                      <a:pt x="28369" y="55701"/>
                    </a:cubicBezTo>
                    <a:lnTo>
                      <a:pt x="50007" y="83120"/>
                    </a:lnTo>
                    <a:lnTo>
                      <a:pt x="48430" y="86361"/>
                    </a:lnTo>
                    <a:cubicBezTo>
                      <a:pt x="45977" y="91180"/>
                      <a:pt x="44050" y="96173"/>
                      <a:pt x="42561" y="101254"/>
                    </a:cubicBezTo>
                    <a:lnTo>
                      <a:pt x="41510" y="104845"/>
                    </a:lnTo>
                    <a:lnTo>
                      <a:pt x="6294" y="108963"/>
                    </a:lnTo>
                    <a:cubicBezTo>
                      <a:pt x="3929" y="109225"/>
                      <a:pt x="2089" y="110890"/>
                      <a:pt x="2089" y="112817"/>
                    </a:cubicBezTo>
                    <a:lnTo>
                      <a:pt x="2089" y="138572"/>
                    </a:lnTo>
                    <a:cubicBezTo>
                      <a:pt x="2089" y="140499"/>
                      <a:pt x="3929" y="142163"/>
                      <a:pt x="6294" y="142426"/>
                    </a:cubicBezTo>
                    <a:lnTo>
                      <a:pt x="41597" y="146544"/>
                    </a:lnTo>
                    <a:lnTo>
                      <a:pt x="42648" y="150135"/>
                    </a:lnTo>
                    <a:cubicBezTo>
                      <a:pt x="44138" y="155041"/>
                      <a:pt x="46065" y="160034"/>
                      <a:pt x="48518" y="164765"/>
                    </a:cubicBezTo>
                    <a:lnTo>
                      <a:pt x="50182" y="168006"/>
                    </a:lnTo>
                    <a:lnTo>
                      <a:pt x="28369" y="195600"/>
                    </a:lnTo>
                    <a:cubicBezTo>
                      <a:pt x="26880" y="197528"/>
                      <a:pt x="26793" y="199981"/>
                      <a:pt x="28107" y="201295"/>
                    </a:cubicBezTo>
                    <a:lnTo>
                      <a:pt x="46328" y="219516"/>
                    </a:lnTo>
                    <a:cubicBezTo>
                      <a:pt x="47730" y="220918"/>
                      <a:pt x="50182" y="220742"/>
                      <a:pt x="52022" y="219253"/>
                    </a:cubicBezTo>
                    <a:lnTo>
                      <a:pt x="78565" y="198229"/>
                    </a:lnTo>
                    <a:lnTo>
                      <a:pt x="81894" y="200244"/>
                    </a:lnTo>
                    <a:cubicBezTo>
                      <a:pt x="87326" y="203485"/>
                      <a:pt x="93107" y="206113"/>
                      <a:pt x="98888" y="207952"/>
                    </a:cubicBezTo>
                    <a:lnTo>
                      <a:pt x="102305" y="209091"/>
                    </a:lnTo>
                    <a:lnTo>
                      <a:pt x="106247" y="242818"/>
                    </a:lnTo>
                    <a:cubicBezTo>
                      <a:pt x="106510" y="245183"/>
                      <a:pt x="108174" y="247023"/>
                      <a:pt x="110102" y="247023"/>
                    </a:cubicBezTo>
                    <a:lnTo>
                      <a:pt x="135857" y="247023"/>
                    </a:lnTo>
                    <a:cubicBezTo>
                      <a:pt x="137784" y="247023"/>
                      <a:pt x="139448" y="245183"/>
                      <a:pt x="139711" y="242818"/>
                    </a:cubicBezTo>
                    <a:lnTo>
                      <a:pt x="143478" y="210581"/>
                    </a:lnTo>
                    <a:lnTo>
                      <a:pt x="147245" y="209617"/>
                    </a:lnTo>
                    <a:cubicBezTo>
                      <a:pt x="153903" y="207952"/>
                      <a:pt x="160298" y="205499"/>
                      <a:pt x="166167" y="202433"/>
                    </a:cubicBezTo>
                    <a:lnTo>
                      <a:pt x="169408" y="200769"/>
                    </a:lnTo>
                    <a:lnTo>
                      <a:pt x="193411" y="219779"/>
                    </a:lnTo>
                    <a:cubicBezTo>
                      <a:pt x="195338" y="221268"/>
                      <a:pt x="197791" y="221355"/>
                      <a:pt x="199105" y="220042"/>
                    </a:cubicBezTo>
                    <a:lnTo>
                      <a:pt x="217326" y="201820"/>
                    </a:lnTo>
                    <a:cubicBezTo>
                      <a:pt x="218728" y="200419"/>
                      <a:pt x="218640" y="197966"/>
                      <a:pt x="217063" y="196126"/>
                    </a:cubicBezTo>
                    <a:lnTo>
                      <a:pt x="198755" y="172999"/>
                    </a:lnTo>
                    <a:lnTo>
                      <a:pt x="200769" y="169670"/>
                    </a:lnTo>
                    <a:cubicBezTo>
                      <a:pt x="204536" y="163363"/>
                      <a:pt x="207427" y="156793"/>
                      <a:pt x="209355" y="150135"/>
                    </a:cubicBezTo>
                    <a:lnTo>
                      <a:pt x="210405" y="146544"/>
                    </a:lnTo>
                    <a:lnTo>
                      <a:pt x="245797" y="142426"/>
                    </a:lnTo>
                    <a:cubicBezTo>
                      <a:pt x="248162" y="142163"/>
                      <a:pt x="250001" y="140499"/>
                      <a:pt x="250001" y="138572"/>
                    </a:cubicBezTo>
                    <a:lnTo>
                      <a:pt x="250001" y="112817"/>
                    </a:lnTo>
                    <a:cubicBezTo>
                      <a:pt x="250001" y="110715"/>
                      <a:pt x="248162" y="109050"/>
                      <a:pt x="245797" y="108787"/>
                    </a:cubicBezTo>
                    <a:close/>
                    <a:moveTo>
                      <a:pt x="125958" y="183161"/>
                    </a:moveTo>
                    <a:cubicBezTo>
                      <a:pt x="93983" y="183161"/>
                      <a:pt x="68053" y="157144"/>
                      <a:pt x="68053" y="125256"/>
                    </a:cubicBezTo>
                    <a:cubicBezTo>
                      <a:pt x="68053" y="93282"/>
                      <a:pt x="94071" y="67352"/>
                      <a:pt x="125958" y="67352"/>
                    </a:cubicBezTo>
                    <a:cubicBezTo>
                      <a:pt x="157844" y="67352"/>
                      <a:pt x="183862" y="93369"/>
                      <a:pt x="183862" y="125256"/>
                    </a:cubicBezTo>
                    <a:cubicBezTo>
                      <a:pt x="183862" y="157144"/>
                      <a:pt x="157844" y="183161"/>
                      <a:pt x="125958" y="183161"/>
                    </a:cubicBezTo>
                    <a:close/>
                  </a:path>
                </a:pathLst>
              </a:custGeom>
              <a:solidFill>
                <a:srgbClr val="0078D7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5465DAA-A2BC-4F8C-A458-4ACF3704BDE1}"/>
              </a:ext>
            </a:extLst>
          </p:cNvPr>
          <p:cNvGrpSpPr/>
          <p:nvPr/>
        </p:nvGrpSpPr>
        <p:grpSpPr>
          <a:xfrm>
            <a:off x="1262114" y="2483628"/>
            <a:ext cx="6076882" cy="285905"/>
            <a:chOff x="1914062" y="3488146"/>
            <a:chExt cx="8102509" cy="381207"/>
          </a:xfrm>
        </p:grpSpPr>
        <p:pic>
          <p:nvPicPr>
            <p:cNvPr id="341" name="Picture 4">
              <a:extLst>
                <a:ext uri="{FF2B5EF4-FFF2-40B4-BE49-F238E27FC236}">
                  <a16:creationId xmlns:a16="http://schemas.microsoft.com/office/drawing/2014/main" id="{FCBFF3D1-2D58-4B5F-B400-CCF7AAEB5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1732" y="3509016"/>
              <a:ext cx="617111" cy="34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2" name="Graphic 341">
              <a:extLst>
                <a:ext uri="{FF2B5EF4-FFF2-40B4-BE49-F238E27FC236}">
                  <a16:creationId xmlns:a16="http://schemas.microsoft.com/office/drawing/2014/main" id="{439196E8-CE0A-4B02-938A-590945ED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57262" y="3592606"/>
              <a:ext cx="513316" cy="221555"/>
            </a:xfrm>
            <a:prstGeom prst="rect">
              <a:avLst/>
            </a:prstGeom>
          </p:spPr>
        </p:pic>
        <p:pic>
          <p:nvPicPr>
            <p:cNvPr id="343" name="Picture 2">
              <a:extLst>
                <a:ext uri="{FF2B5EF4-FFF2-40B4-BE49-F238E27FC236}">
                  <a16:creationId xmlns:a16="http://schemas.microsoft.com/office/drawing/2014/main" id="{BB0CF58E-DEE3-47F2-8311-DF516C99D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364" y="3605733"/>
              <a:ext cx="815461" cy="1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4" name="Picture 343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D8ED617-B5D6-405B-8490-D749B3C5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984" y="3488146"/>
              <a:ext cx="790789" cy="3695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DF9335E-F508-46AD-A1CF-CACA4C8F9ADD}"/>
                </a:ext>
              </a:extLst>
            </p:cNvPr>
            <p:cNvSpPr/>
            <p:nvPr/>
          </p:nvSpPr>
          <p:spPr>
            <a:xfrm>
              <a:off x="1914062" y="3580273"/>
              <a:ext cx="1728575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Any code or framework…</a:t>
              </a:r>
            </a:p>
          </p:txBody>
        </p:sp>
        <p:pic>
          <p:nvPicPr>
            <p:cNvPr id="346" name="Picture 2" descr="Image result for c++ logo">
              <a:extLst>
                <a:ext uri="{FF2B5EF4-FFF2-40B4-BE49-F238E27FC236}">
                  <a16:creationId xmlns:a16="http://schemas.microsoft.com/office/drawing/2014/main" id="{E04D42C3-97FF-4625-960F-DE90D4581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6729" y="3506934"/>
              <a:ext cx="329842" cy="36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95446207-E157-41F5-8546-9A30E436E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400" y="353106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5" name="Rectangle 354">
            <a:extLst>
              <a:ext uri="{FF2B5EF4-FFF2-40B4-BE49-F238E27FC236}">
                <a16:creationId xmlns:a16="http://schemas.microsoft.com/office/drawing/2014/main" id="{6B59F451-DB5D-4F5F-98B1-50B8190A133F}"/>
              </a:ext>
            </a:extLst>
          </p:cNvPr>
          <p:cNvSpPr/>
          <p:nvPr/>
        </p:nvSpPr>
        <p:spPr bwMode="auto">
          <a:xfrm>
            <a:off x="1844840" y="3554406"/>
            <a:ext cx="836584" cy="1124585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Service-to-service invocation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BB218AE-C90A-4CED-B1C9-46FF316241C9}"/>
              </a:ext>
            </a:extLst>
          </p:cNvPr>
          <p:cNvSpPr/>
          <p:nvPr/>
        </p:nvSpPr>
        <p:spPr bwMode="auto">
          <a:xfrm>
            <a:off x="2677510" y="3554406"/>
            <a:ext cx="836584" cy="1124585"/>
          </a:xfrm>
          <a:prstGeom prst="rect">
            <a:avLst/>
          </a:prstGeom>
          <a:solidFill>
            <a:srgbClr val="156AB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State management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BE16863D-BA8D-4F7F-AFD2-66B1096437F6}"/>
              </a:ext>
            </a:extLst>
          </p:cNvPr>
          <p:cNvSpPr/>
          <p:nvPr/>
        </p:nvSpPr>
        <p:spPr bwMode="auto">
          <a:xfrm>
            <a:off x="3510179" y="3554406"/>
            <a:ext cx="836584" cy="1124585"/>
          </a:xfrm>
          <a:prstGeom prst="rect">
            <a:avLst/>
          </a:prstGeom>
          <a:solidFill>
            <a:srgbClr val="185A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Publish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subscribe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3B351F02-61BC-4F3F-8669-7E3C084BBA15}"/>
              </a:ext>
            </a:extLst>
          </p:cNvPr>
          <p:cNvSpPr/>
          <p:nvPr/>
        </p:nvSpPr>
        <p:spPr bwMode="auto">
          <a:xfrm>
            <a:off x="4343026" y="3554406"/>
            <a:ext cx="836584" cy="1124585"/>
          </a:xfrm>
          <a:prstGeom prst="rect">
            <a:avLst/>
          </a:prstGeom>
          <a:solidFill>
            <a:srgbClr val="1D4A7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Resource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bindings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 triggers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33DAFDE6-9AF3-4CC9-A10F-CEC5E7A922FC}"/>
              </a:ext>
            </a:extLst>
          </p:cNvPr>
          <p:cNvSpPr/>
          <p:nvPr/>
        </p:nvSpPr>
        <p:spPr bwMode="auto">
          <a:xfrm>
            <a:off x="5176652" y="3554406"/>
            <a:ext cx="836584" cy="1124585"/>
          </a:xfrm>
          <a:prstGeom prst="rect">
            <a:avLst/>
          </a:prstGeom>
          <a:solidFill>
            <a:srgbClr val="23395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Actors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2D31DB9-E460-4F90-AFB5-5B851C84FD2F}"/>
              </a:ext>
            </a:extLst>
          </p:cNvPr>
          <p:cNvSpPr/>
          <p:nvPr/>
        </p:nvSpPr>
        <p:spPr bwMode="auto">
          <a:xfrm>
            <a:off x="6009499" y="3554406"/>
            <a:ext cx="836584" cy="1124585"/>
          </a:xfrm>
          <a:prstGeom prst="rect">
            <a:avLst/>
          </a:prstGeom>
          <a:solidFill>
            <a:srgbClr val="1A2C4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Observability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5FD26AD-B425-43E6-88EF-7E34280D738A}"/>
              </a:ext>
            </a:extLst>
          </p:cNvPr>
          <p:cNvSpPr/>
          <p:nvPr/>
        </p:nvSpPr>
        <p:spPr bwMode="auto">
          <a:xfrm>
            <a:off x="6834846" y="3554406"/>
            <a:ext cx="836584" cy="1124585"/>
          </a:xfrm>
          <a:prstGeom prst="rect">
            <a:avLst/>
          </a:prstGeom>
          <a:solidFill>
            <a:srgbClr val="121D2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Secrets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EC32322-6DAD-4B87-86BF-E7B3566BAACC}"/>
              </a:ext>
            </a:extLst>
          </p:cNvPr>
          <p:cNvGrpSpPr/>
          <p:nvPr/>
        </p:nvGrpSpPr>
        <p:grpSpPr>
          <a:xfrm>
            <a:off x="2108521" y="3764393"/>
            <a:ext cx="314093" cy="235661"/>
            <a:chOff x="3018614" y="4968330"/>
            <a:chExt cx="418791" cy="314215"/>
          </a:xfrm>
        </p:grpSpPr>
        <p:sp>
          <p:nvSpPr>
            <p:cNvPr id="404" name="Rectangle 932">
              <a:extLst>
                <a:ext uri="{FF2B5EF4-FFF2-40B4-BE49-F238E27FC236}">
                  <a16:creationId xmlns:a16="http://schemas.microsoft.com/office/drawing/2014/main" id="{2903EE75-9DDD-412A-B9E1-45CD98CB2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 933">
              <a:extLst>
                <a:ext uri="{FF2B5EF4-FFF2-40B4-BE49-F238E27FC236}">
                  <a16:creationId xmlns:a16="http://schemas.microsoft.com/office/drawing/2014/main" id="{7D2E8323-FDE4-4718-BD6F-3E5830CFF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 934">
              <a:extLst>
                <a:ext uri="{FF2B5EF4-FFF2-40B4-BE49-F238E27FC236}">
                  <a16:creationId xmlns:a16="http://schemas.microsoft.com/office/drawing/2014/main" id="{7D72468D-887F-45D0-822C-53E7A363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7" name="Rectangle 936">
              <a:extLst>
                <a:ext uri="{FF2B5EF4-FFF2-40B4-BE49-F238E27FC236}">
                  <a16:creationId xmlns:a16="http://schemas.microsoft.com/office/drawing/2014/main" id="{B2264245-488A-4A77-BD94-473405DC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Rectangle 937">
              <a:extLst>
                <a:ext uri="{FF2B5EF4-FFF2-40B4-BE49-F238E27FC236}">
                  <a16:creationId xmlns:a16="http://schemas.microsoft.com/office/drawing/2014/main" id="{08B88B72-9EC4-4682-82E8-B46EA373C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Oval 938">
              <a:extLst>
                <a:ext uri="{FF2B5EF4-FFF2-40B4-BE49-F238E27FC236}">
                  <a16:creationId xmlns:a16="http://schemas.microsoft.com/office/drawing/2014/main" id="{1CB62E3B-06B8-4F31-A2B0-13E5CC02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Rectangle 939">
              <a:extLst>
                <a:ext uri="{FF2B5EF4-FFF2-40B4-BE49-F238E27FC236}">
                  <a16:creationId xmlns:a16="http://schemas.microsoft.com/office/drawing/2014/main" id="{AB7D5F72-92A5-4C2A-9232-5EB8B082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Oval 940">
              <a:extLst>
                <a:ext uri="{FF2B5EF4-FFF2-40B4-BE49-F238E27FC236}">
                  <a16:creationId xmlns:a16="http://schemas.microsoft.com/office/drawing/2014/main" id="{0BB76558-2E06-4794-9F62-4A285AA9E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" name="Oval 941">
              <a:extLst>
                <a:ext uri="{FF2B5EF4-FFF2-40B4-BE49-F238E27FC236}">
                  <a16:creationId xmlns:a16="http://schemas.microsoft.com/office/drawing/2014/main" id="{DF7EF94B-5611-45B8-A9C6-A068C5F5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Oval 942">
              <a:extLst>
                <a:ext uri="{FF2B5EF4-FFF2-40B4-BE49-F238E27FC236}">
                  <a16:creationId xmlns:a16="http://schemas.microsoft.com/office/drawing/2014/main" id="{A6174B5A-DFA6-44DB-A55A-8A239F35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Rectangle 943">
              <a:extLst>
                <a:ext uri="{FF2B5EF4-FFF2-40B4-BE49-F238E27FC236}">
                  <a16:creationId xmlns:a16="http://schemas.microsoft.com/office/drawing/2014/main" id="{4AC32F20-C361-4419-824E-F431B835F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Rectangle 944" descr="component solutions">
              <a:extLst>
                <a:ext uri="{FF2B5EF4-FFF2-40B4-BE49-F238E27FC236}">
                  <a16:creationId xmlns:a16="http://schemas.microsoft.com/office/drawing/2014/main" id="{58E45EB8-E9CB-4A08-B0B6-E33B640EA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 945">
              <a:extLst>
                <a:ext uri="{FF2B5EF4-FFF2-40B4-BE49-F238E27FC236}">
                  <a16:creationId xmlns:a16="http://schemas.microsoft.com/office/drawing/2014/main" id="{D4DEED69-B93A-49B7-A397-5C1438454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7" name="Freeform 946">
              <a:extLst>
                <a:ext uri="{FF2B5EF4-FFF2-40B4-BE49-F238E27FC236}">
                  <a16:creationId xmlns:a16="http://schemas.microsoft.com/office/drawing/2014/main" id="{DECE442D-D7ED-4480-BF97-B924997F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 947">
              <a:extLst>
                <a:ext uri="{FF2B5EF4-FFF2-40B4-BE49-F238E27FC236}">
                  <a16:creationId xmlns:a16="http://schemas.microsoft.com/office/drawing/2014/main" id="{A2995F77-7A72-4F16-8DF1-6E4CF66F8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B609C4B-4681-4A7D-A39C-65452774CDC1}"/>
              </a:ext>
            </a:extLst>
          </p:cNvPr>
          <p:cNvGrpSpPr/>
          <p:nvPr/>
        </p:nvGrpSpPr>
        <p:grpSpPr>
          <a:xfrm>
            <a:off x="3032459" y="3766090"/>
            <a:ext cx="174849" cy="232267"/>
            <a:chOff x="4385537" y="4970593"/>
            <a:chExt cx="233132" cy="309689"/>
          </a:xfrm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28E3B7D-28C4-46A9-B17A-632437346E44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1EEB51D4-3D5F-4138-A4C1-623635BA3E73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8CA9D0B-F3F0-4FEF-B605-28EBA980295F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805B4B7-EB97-44DE-85F9-AA689A7C6612}"/>
              </a:ext>
            </a:extLst>
          </p:cNvPr>
          <p:cNvGrpSpPr/>
          <p:nvPr/>
        </p:nvGrpSpPr>
        <p:grpSpPr>
          <a:xfrm>
            <a:off x="3781952" y="3799856"/>
            <a:ext cx="370919" cy="164735"/>
            <a:chOff x="5522126" y="5015614"/>
            <a:chExt cx="494558" cy="219646"/>
          </a:xfrm>
        </p:grpSpPr>
        <p:sp>
          <p:nvSpPr>
            <p:cNvPr id="394" name="AutoShape 131">
              <a:extLst>
                <a:ext uri="{FF2B5EF4-FFF2-40B4-BE49-F238E27FC236}">
                  <a16:creationId xmlns:a16="http://schemas.microsoft.com/office/drawing/2014/main" id="{0BCDFA7D-1A97-4CF1-9572-60CDE5E01A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23543" y="5015614"/>
              <a:ext cx="493141" cy="2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Rectangle 133">
              <a:extLst>
                <a:ext uri="{FF2B5EF4-FFF2-40B4-BE49-F238E27FC236}">
                  <a16:creationId xmlns:a16="http://schemas.microsoft.com/office/drawing/2014/main" id="{2D8DDE2C-0DA5-41E4-850D-7DBB1D5A9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126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6" name="Rectangle 134">
              <a:extLst>
                <a:ext uri="{FF2B5EF4-FFF2-40B4-BE49-F238E27FC236}">
                  <a16:creationId xmlns:a16="http://schemas.microsoft.com/office/drawing/2014/main" id="{54A57888-4E2D-4DFB-B144-6EF5D68A6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572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7" name="Rectangle 135">
              <a:extLst>
                <a:ext uri="{FF2B5EF4-FFF2-40B4-BE49-F238E27FC236}">
                  <a16:creationId xmlns:a16="http://schemas.microsoft.com/office/drawing/2014/main" id="{E2EE4DB2-597D-4D2A-860A-A3BAB7E7A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018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8" name="Rectangle 136">
              <a:extLst>
                <a:ext uri="{FF2B5EF4-FFF2-40B4-BE49-F238E27FC236}">
                  <a16:creationId xmlns:a16="http://schemas.microsoft.com/office/drawing/2014/main" id="{F4017FA6-CB99-4F8F-9720-115EE5B6F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65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9" name="Rectangle 137">
              <a:extLst>
                <a:ext uri="{FF2B5EF4-FFF2-40B4-BE49-F238E27FC236}">
                  <a16:creationId xmlns:a16="http://schemas.microsoft.com/office/drawing/2014/main" id="{0E59DAB3-DF31-4A5F-9DC4-61D8A2F5A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543" y="5120477"/>
              <a:ext cx="442126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0" name="Freeform 138">
              <a:extLst>
                <a:ext uri="{FF2B5EF4-FFF2-40B4-BE49-F238E27FC236}">
                  <a16:creationId xmlns:a16="http://schemas.microsoft.com/office/drawing/2014/main" id="{E9E94F71-D8AD-432F-AAED-F31B9129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996" y="5086468"/>
              <a:ext cx="73688" cy="147375"/>
            </a:xfrm>
            <a:custGeom>
              <a:avLst/>
              <a:gdLst>
                <a:gd name="T0" fmla="*/ 0 w 52"/>
                <a:gd name="T1" fmla="*/ 104 h 104"/>
                <a:gd name="T2" fmla="*/ 52 w 52"/>
                <a:gd name="T3" fmla="*/ 52 h 104"/>
                <a:gd name="T4" fmla="*/ 0 w 52"/>
                <a:gd name="T5" fmla="*/ 0 h 104"/>
                <a:gd name="T6" fmla="*/ 0 w 52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0" y="104"/>
                  </a:moveTo>
                  <a:lnTo>
                    <a:pt x="52" y="52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2BFD172-363A-4C0D-A070-FAB32B071D30}"/>
              </a:ext>
            </a:extLst>
          </p:cNvPr>
          <p:cNvGrpSpPr/>
          <p:nvPr/>
        </p:nvGrpSpPr>
        <p:grpSpPr>
          <a:xfrm>
            <a:off x="5446657" y="3746239"/>
            <a:ext cx="296573" cy="271969"/>
            <a:chOff x="8058210" y="4944318"/>
            <a:chExt cx="395430" cy="362625"/>
          </a:xfrm>
        </p:grpSpPr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F30CE56-05AA-401F-9951-8041E82EA63A}"/>
                </a:ext>
              </a:extLst>
            </p:cNvPr>
            <p:cNvSpPr/>
            <p:nvPr/>
          </p:nvSpPr>
          <p:spPr>
            <a:xfrm>
              <a:off x="8306131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17874E5-2F24-47EF-B62D-E0A30737142B}"/>
                </a:ext>
              </a:extLst>
            </p:cNvPr>
            <p:cNvSpPr/>
            <p:nvPr/>
          </p:nvSpPr>
          <p:spPr>
            <a:xfrm>
              <a:off x="8338239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C569854-D9F1-48D8-B332-FBEC2DEBCCF0}"/>
                </a:ext>
              </a:extLst>
            </p:cNvPr>
            <p:cNvSpPr/>
            <p:nvPr/>
          </p:nvSpPr>
          <p:spPr>
            <a:xfrm>
              <a:off x="8181822" y="5045410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3DEA75B-355A-48E8-9AC3-2AFAAF8B23B4}"/>
                </a:ext>
              </a:extLst>
            </p:cNvPr>
            <p:cNvSpPr/>
            <p:nvPr/>
          </p:nvSpPr>
          <p:spPr>
            <a:xfrm>
              <a:off x="8213938" y="494431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C8F35D0-E33E-488D-9318-795DC3300139}"/>
                </a:ext>
              </a:extLst>
            </p:cNvPr>
            <p:cNvSpPr/>
            <p:nvPr/>
          </p:nvSpPr>
          <p:spPr>
            <a:xfrm>
              <a:off x="8181822" y="5233189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3863E4-6335-42D7-9527-F6F6CC20AC0A}"/>
                </a:ext>
              </a:extLst>
            </p:cNvPr>
            <p:cNvSpPr/>
            <p:nvPr/>
          </p:nvSpPr>
          <p:spPr>
            <a:xfrm>
              <a:off x="8213938" y="513212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8 h 101141"/>
                <a:gd name="connsiteX2" fmla="*/ 1994 w 101142"/>
                <a:gd name="connsiteY2" fmla="*/ 52196 h 101141"/>
                <a:gd name="connsiteX3" fmla="*/ 52196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8"/>
                    <a:pt x="52196" y="102398"/>
                  </a:cubicBezTo>
                  <a:cubicBezTo>
                    <a:pt x="24496" y="102398"/>
                    <a:pt x="1994" y="79896"/>
                    <a:pt x="1994" y="52196"/>
                  </a:cubicBezTo>
                  <a:cubicBezTo>
                    <a:pt x="1994" y="24496"/>
                    <a:pt x="24496" y="1994"/>
                    <a:pt x="52196" y="1994"/>
                  </a:cubicBezTo>
                  <a:cubicBezTo>
                    <a:pt x="79896" y="1994"/>
                    <a:pt x="102398" y="24410"/>
                    <a:pt x="102398" y="52196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E4FC07FD-A66A-4BC7-8A79-F3B18B3D8D91}"/>
                </a:ext>
              </a:extLst>
            </p:cNvPr>
            <p:cNvSpPr/>
            <p:nvPr/>
          </p:nvSpPr>
          <p:spPr>
            <a:xfrm>
              <a:off x="8058210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73FCCA-8170-447E-A524-C01285D0C879}"/>
                </a:ext>
              </a:extLst>
            </p:cNvPr>
            <p:cNvSpPr/>
            <p:nvPr/>
          </p:nvSpPr>
          <p:spPr>
            <a:xfrm>
              <a:off x="8090326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E0BD7606-9B48-4CBA-93E8-63072B14AE4F}"/>
              </a:ext>
            </a:extLst>
          </p:cNvPr>
          <p:cNvGrpSpPr/>
          <p:nvPr/>
        </p:nvGrpSpPr>
        <p:grpSpPr>
          <a:xfrm>
            <a:off x="6286345" y="3767192"/>
            <a:ext cx="272327" cy="230063"/>
            <a:chOff x="9332611" y="4972062"/>
            <a:chExt cx="363103" cy="306751"/>
          </a:xfrm>
        </p:grpSpPr>
        <p:sp>
          <p:nvSpPr>
            <p:cNvPr id="379" name="Freeform 855">
              <a:extLst>
                <a:ext uri="{FF2B5EF4-FFF2-40B4-BE49-F238E27FC236}">
                  <a16:creationId xmlns:a16="http://schemas.microsoft.com/office/drawing/2014/main" id="{4C9B9240-2EC6-40CF-80CC-5FCF5D97BA3B}"/>
                </a:ext>
              </a:extLst>
            </p:cNvPr>
            <p:cNvSpPr>
              <a:spLocks/>
            </p:cNvSpPr>
            <p:nvPr/>
          </p:nvSpPr>
          <p:spPr bwMode="auto">
            <a:xfrm rot="10242739" flipV="1">
              <a:off x="9369582" y="5132579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Oval 757">
              <a:extLst>
                <a:ext uri="{FF2B5EF4-FFF2-40B4-BE49-F238E27FC236}">
                  <a16:creationId xmlns:a16="http://schemas.microsoft.com/office/drawing/2014/main" id="{99D981E6-6421-4FEA-8237-A6A4F9C7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2611" y="5197354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Freeform 855">
              <a:extLst>
                <a:ext uri="{FF2B5EF4-FFF2-40B4-BE49-F238E27FC236}">
                  <a16:creationId xmlns:a16="http://schemas.microsoft.com/office/drawing/2014/main" id="{E2D898DF-9B8C-4A95-9C07-48179D898AB5}"/>
                </a:ext>
              </a:extLst>
            </p:cNvPr>
            <p:cNvSpPr>
              <a:spLocks/>
            </p:cNvSpPr>
            <p:nvPr/>
          </p:nvSpPr>
          <p:spPr bwMode="auto">
            <a:xfrm rot="15186172" flipV="1">
              <a:off x="9434981" y="5022187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Oval 757">
              <a:extLst>
                <a:ext uri="{FF2B5EF4-FFF2-40B4-BE49-F238E27FC236}">
                  <a16:creationId xmlns:a16="http://schemas.microsoft.com/office/drawing/2014/main" id="{AD3AE9D7-D240-4769-9D25-5C3E62C53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412184" y="4972062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 855">
              <a:extLst>
                <a:ext uri="{FF2B5EF4-FFF2-40B4-BE49-F238E27FC236}">
                  <a16:creationId xmlns:a16="http://schemas.microsoft.com/office/drawing/2014/main" id="{1FF5412B-81C6-4C23-BB22-5AD7B6BEEF6D}"/>
                </a:ext>
              </a:extLst>
            </p:cNvPr>
            <p:cNvSpPr>
              <a:spLocks/>
            </p:cNvSpPr>
            <p:nvPr/>
          </p:nvSpPr>
          <p:spPr bwMode="auto">
            <a:xfrm rot="1131571" flipV="1">
              <a:off x="9479573" y="5162870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Oval 757">
              <a:extLst>
                <a:ext uri="{FF2B5EF4-FFF2-40B4-BE49-F238E27FC236}">
                  <a16:creationId xmlns:a16="http://schemas.microsoft.com/office/drawing/2014/main" id="{31C3F1C2-EFD2-4727-B432-EC4FCF7FE4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614255" y="5146328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Oval 757">
              <a:extLst>
                <a:ext uri="{FF2B5EF4-FFF2-40B4-BE49-F238E27FC236}">
                  <a16:creationId xmlns:a16="http://schemas.microsoft.com/office/drawing/2014/main" id="{327D041B-8A9D-4989-B353-3939A135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2399" y="5075906"/>
              <a:ext cx="145899" cy="14589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2315150-FF45-4DB0-B8DA-6ED0261B6EDA}"/>
              </a:ext>
            </a:extLst>
          </p:cNvPr>
          <p:cNvSpPr/>
          <p:nvPr/>
        </p:nvSpPr>
        <p:spPr bwMode="auto">
          <a:xfrm>
            <a:off x="7667692" y="3554406"/>
            <a:ext cx="836584" cy="112458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Extensible</a:t>
            </a: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C86885D-D521-4354-967F-6BA1DA0017A2}"/>
              </a:ext>
            </a:extLst>
          </p:cNvPr>
          <p:cNvGrpSpPr/>
          <p:nvPr/>
        </p:nvGrpSpPr>
        <p:grpSpPr>
          <a:xfrm>
            <a:off x="7984927" y="3782323"/>
            <a:ext cx="202114" cy="199801"/>
            <a:chOff x="10615894" y="4992237"/>
            <a:chExt cx="269485" cy="266401"/>
          </a:xfrm>
        </p:grpSpPr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585E7C7-0510-4471-84BF-4328F8B676B0}"/>
                </a:ext>
              </a:extLst>
            </p:cNvPr>
            <p:cNvSpPr/>
            <p:nvPr/>
          </p:nvSpPr>
          <p:spPr>
            <a:xfrm>
              <a:off x="10747879" y="5041638"/>
              <a:ext cx="93474" cy="88800"/>
            </a:xfrm>
            <a:custGeom>
              <a:avLst/>
              <a:gdLst>
                <a:gd name="connsiteX0" fmla="*/ 144342 w 143125"/>
                <a:gd name="connsiteY0" fmla="*/ 80293 h 135969"/>
                <a:gd name="connsiteX1" fmla="*/ 81796 w 143125"/>
                <a:gd name="connsiteY1" fmla="*/ 136971 h 135969"/>
                <a:gd name="connsiteX2" fmla="*/ 43295 w 143125"/>
                <a:gd name="connsiteY2" fmla="*/ 99186 h 135969"/>
                <a:gd name="connsiteX3" fmla="*/ 72135 w 143125"/>
                <a:gd name="connsiteY3" fmla="*/ 66124 h 135969"/>
                <a:gd name="connsiteX4" fmla="*/ 72135 w 143125"/>
                <a:gd name="connsiteY4" fmla="*/ 51954 h 135969"/>
                <a:gd name="connsiteX5" fmla="*/ 72135 w 143125"/>
                <a:gd name="connsiteY5" fmla="*/ 51954 h 135969"/>
                <a:gd name="connsiteX6" fmla="*/ 52885 w 143125"/>
                <a:gd name="connsiteY6" fmla="*/ 51954 h 135969"/>
                <a:gd name="connsiteX7" fmla="*/ 24045 w 143125"/>
                <a:gd name="connsiteY7" fmla="*/ 80293 h 135969"/>
                <a:gd name="connsiteX8" fmla="*/ 0 w 143125"/>
                <a:gd name="connsiteY8" fmla="*/ 56678 h 135969"/>
                <a:gd name="connsiteX9" fmla="*/ 62546 w 143125"/>
                <a:gd name="connsiteY9" fmla="*/ 0 h 135969"/>
                <a:gd name="connsiteX10" fmla="*/ 144342 w 143125"/>
                <a:gd name="connsiteY10" fmla="*/ 80293 h 135969"/>
                <a:gd name="connsiteX11" fmla="*/ 144342 w 143125"/>
                <a:gd name="connsiteY11" fmla="*/ 80293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25" h="135969">
                  <a:moveTo>
                    <a:pt x="144342" y="80293"/>
                  </a:moveTo>
                  <a:cubicBezTo>
                    <a:pt x="81796" y="136971"/>
                    <a:pt x="81796" y="136971"/>
                    <a:pt x="81796" y="136971"/>
                  </a:cubicBezTo>
                  <a:cubicBezTo>
                    <a:pt x="43295" y="99186"/>
                    <a:pt x="43295" y="99186"/>
                    <a:pt x="43295" y="99186"/>
                  </a:cubicBezTo>
                  <a:cubicBezTo>
                    <a:pt x="72135" y="66124"/>
                    <a:pt x="72135" y="66124"/>
                    <a:pt x="72135" y="66124"/>
                  </a:cubicBezTo>
                  <a:cubicBezTo>
                    <a:pt x="76930" y="61401"/>
                    <a:pt x="76930" y="56678"/>
                    <a:pt x="72135" y="51954"/>
                  </a:cubicBezTo>
                  <a:lnTo>
                    <a:pt x="72135" y="51954"/>
                  </a:lnTo>
                  <a:cubicBezTo>
                    <a:pt x="67341" y="47231"/>
                    <a:pt x="57680" y="47231"/>
                    <a:pt x="52885" y="51954"/>
                  </a:cubicBezTo>
                  <a:cubicBezTo>
                    <a:pt x="24045" y="80293"/>
                    <a:pt x="24045" y="80293"/>
                    <a:pt x="24045" y="80293"/>
                  </a:cubicBezTo>
                  <a:cubicBezTo>
                    <a:pt x="0" y="56678"/>
                    <a:pt x="0" y="56678"/>
                    <a:pt x="0" y="56678"/>
                  </a:cubicBezTo>
                  <a:cubicBezTo>
                    <a:pt x="62546" y="0"/>
                    <a:pt x="62546" y="0"/>
                    <a:pt x="62546" y="0"/>
                  </a:cubicBezTo>
                  <a:cubicBezTo>
                    <a:pt x="144342" y="80293"/>
                    <a:pt x="144342" y="80293"/>
                    <a:pt x="144342" y="80293"/>
                  </a:cubicBezTo>
                  <a:lnTo>
                    <a:pt x="144342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D38A3F2-AE26-41E4-929B-6F5D0D54B392}"/>
                </a:ext>
              </a:extLst>
            </p:cNvPr>
            <p:cNvSpPr/>
            <p:nvPr/>
          </p:nvSpPr>
          <p:spPr>
            <a:xfrm>
              <a:off x="10622156" y="5124923"/>
              <a:ext cx="130863" cy="130863"/>
            </a:xfrm>
            <a:custGeom>
              <a:avLst/>
              <a:gdLst>
                <a:gd name="connsiteX0" fmla="*/ 206888 w 200375"/>
                <a:gd name="connsiteY0" fmla="*/ 80293 h 200375"/>
                <a:gd name="connsiteX1" fmla="*/ 163592 w 200375"/>
                <a:gd name="connsiteY1" fmla="*/ 37785 h 200375"/>
                <a:gd name="connsiteX2" fmla="*/ 91457 w 200375"/>
                <a:gd name="connsiteY2" fmla="*/ 108632 h 200375"/>
                <a:gd name="connsiteX3" fmla="*/ 72207 w 200375"/>
                <a:gd name="connsiteY3" fmla="*/ 108632 h 200375"/>
                <a:gd name="connsiteX4" fmla="*/ 72207 w 200375"/>
                <a:gd name="connsiteY4" fmla="*/ 108632 h 200375"/>
                <a:gd name="connsiteX5" fmla="*/ 72207 w 200375"/>
                <a:gd name="connsiteY5" fmla="*/ 94463 h 200375"/>
                <a:gd name="connsiteX6" fmla="*/ 149208 w 200375"/>
                <a:gd name="connsiteY6" fmla="*/ 18893 h 200375"/>
                <a:gd name="connsiteX7" fmla="*/ 125163 w 200375"/>
                <a:gd name="connsiteY7" fmla="*/ 0 h 200375"/>
                <a:gd name="connsiteX8" fmla="*/ 33706 w 200375"/>
                <a:gd name="connsiteY8" fmla="*/ 89811 h 200375"/>
                <a:gd name="connsiteX9" fmla="*/ 0 w 200375"/>
                <a:gd name="connsiteY9" fmla="*/ 203166 h 200375"/>
                <a:gd name="connsiteX10" fmla="*/ 115502 w 200375"/>
                <a:gd name="connsiteY10" fmla="*/ 170104 h 200375"/>
                <a:gd name="connsiteX11" fmla="*/ 206888 w 200375"/>
                <a:gd name="connsiteY11" fmla="*/ 80293 h 200375"/>
                <a:gd name="connsiteX12" fmla="*/ 206888 w 200375"/>
                <a:gd name="connsiteY12" fmla="*/ 80293 h 200375"/>
                <a:gd name="connsiteX13" fmla="*/ 206888 w 200375"/>
                <a:gd name="connsiteY13" fmla="*/ 80293 h 20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75" h="200375">
                  <a:moveTo>
                    <a:pt x="206888" y="80293"/>
                  </a:moveTo>
                  <a:cubicBezTo>
                    <a:pt x="163592" y="37785"/>
                    <a:pt x="163592" y="37785"/>
                    <a:pt x="163592" y="37785"/>
                  </a:cubicBezTo>
                  <a:cubicBezTo>
                    <a:pt x="91457" y="108632"/>
                    <a:pt x="91457" y="108632"/>
                    <a:pt x="91457" y="108632"/>
                  </a:cubicBezTo>
                  <a:cubicBezTo>
                    <a:pt x="86663" y="113355"/>
                    <a:pt x="77002" y="113355"/>
                    <a:pt x="72207" y="108632"/>
                  </a:cubicBezTo>
                  <a:lnTo>
                    <a:pt x="72207" y="108632"/>
                  </a:lnTo>
                  <a:cubicBezTo>
                    <a:pt x="67412" y="103909"/>
                    <a:pt x="67412" y="99186"/>
                    <a:pt x="72207" y="94463"/>
                  </a:cubicBezTo>
                  <a:cubicBezTo>
                    <a:pt x="149208" y="18893"/>
                    <a:pt x="149208" y="18893"/>
                    <a:pt x="149208" y="18893"/>
                  </a:cubicBezTo>
                  <a:cubicBezTo>
                    <a:pt x="125163" y="0"/>
                    <a:pt x="125163" y="0"/>
                    <a:pt x="125163" y="0"/>
                  </a:cubicBezTo>
                  <a:cubicBezTo>
                    <a:pt x="33706" y="89811"/>
                    <a:pt x="33706" y="89811"/>
                    <a:pt x="33706" y="89811"/>
                  </a:cubicBezTo>
                  <a:cubicBezTo>
                    <a:pt x="0" y="203166"/>
                    <a:pt x="0" y="203166"/>
                    <a:pt x="0" y="203166"/>
                  </a:cubicBezTo>
                  <a:cubicBezTo>
                    <a:pt x="115502" y="170104"/>
                    <a:pt x="115502" y="170104"/>
                    <a:pt x="115502" y="170104"/>
                  </a:cubicBezTo>
                  <a:lnTo>
                    <a:pt x="206888" y="80293"/>
                  </a:lnTo>
                  <a:lnTo>
                    <a:pt x="206888" y="80293"/>
                  </a:lnTo>
                  <a:lnTo>
                    <a:pt x="206888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99196A3-A064-4EBC-9177-48A642B84667}"/>
                </a:ext>
              </a:extLst>
            </p:cNvPr>
            <p:cNvSpPr/>
            <p:nvPr/>
          </p:nvSpPr>
          <p:spPr>
            <a:xfrm>
              <a:off x="10801253" y="4992237"/>
              <a:ext cx="84126" cy="88800"/>
            </a:xfrm>
            <a:custGeom>
              <a:avLst/>
              <a:gdLst>
                <a:gd name="connsiteX0" fmla="*/ 81868 w 128812"/>
                <a:gd name="connsiteY0" fmla="*/ 137042 h 135969"/>
                <a:gd name="connsiteX1" fmla="*/ 134824 w 128812"/>
                <a:gd name="connsiteY1" fmla="*/ 80365 h 135969"/>
                <a:gd name="connsiteX2" fmla="*/ 52956 w 128812"/>
                <a:gd name="connsiteY2" fmla="*/ 0 h 135969"/>
                <a:gd name="connsiteX3" fmla="*/ 0 w 128812"/>
                <a:gd name="connsiteY3" fmla="*/ 56678 h 135969"/>
                <a:gd name="connsiteX4" fmla="*/ 81868 w 128812"/>
                <a:gd name="connsiteY4" fmla="*/ 137042 h 135969"/>
                <a:gd name="connsiteX5" fmla="*/ 81868 w 128812"/>
                <a:gd name="connsiteY5" fmla="*/ 137042 h 135969"/>
                <a:gd name="connsiteX6" fmla="*/ 81868 w 128812"/>
                <a:gd name="connsiteY6" fmla="*/ 137042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12" h="135969">
                  <a:moveTo>
                    <a:pt x="81868" y="137042"/>
                  </a:moveTo>
                  <a:cubicBezTo>
                    <a:pt x="134824" y="80365"/>
                    <a:pt x="134824" y="80365"/>
                    <a:pt x="134824" y="80365"/>
                  </a:cubicBezTo>
                  <a:cubicBezTo>
                    <a:pt x="52956" y="0"/>
                    <a:pt x="52956" y="0"/>
                    <a:pt x="52956" y="0"/>
                  </a:cubicBezTo>
                  <a:cubicBezTo>
                    <a:pt x="0" y="56678"/>
                    <a:pt x="0" y="56678"/>
                    <a:pt x="0" y="56678"/>
                  </a:cubicBezTo>
                  <a:lnTo>
                    <a:pt x="81868" y="137042"/>
                  </a:lnTo>
                  <a:lnTo>
                    <a:pt x="81868" y="137042"/>
                  </a:lnTo>
                  <a:lnTo>
                    <a:pt x="81868" y="137042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D2A291B-1D38-4B0B-BF22-28148FF758C5}"/>
                </a:ext>
              </a:extLst>
            </p:cNvPr>
            <p:cNvSpPr/>
            <p:nvPr/>
          </p:nvSpPr>
          <p:spPr>
            <a:xfrm>
              <a:off x="10615894" y="4992237"/>
              <a:ext cx="261726" cy="266401"/>
            </a:xfrm>
            <a:custGeom>
              <a:avLst/>
              <a:gdLst>
                <a:gd name="connsiteX0" fmla="*/ 317524 w 400751"/>
                <a:gd name="connsiteY0" fmla="*/ 240951 h 407907"/>
                <a:gd name="connsiteX1" fmla="*/ 298274 w 400751"/>
                <a:gd name="connsiteY1" fmla="*/ 240951 h 407907"/>
                <a:gd name="connsiteX2" fmla="*/ 168387 w 400751"/>
                <a:gd name="connsiteY2" fmla="*/ 118150 h 407907"/>
                <a:gd name="connsiteX3" fmla="*/ 173182 w 400751"/>
                <a:gd name="connsiteY3" fmla="*/ 85088 h 407907"/>
                <a:gd name="connsiteX4" fmla="*/ 86591 w 400751"/>
                <a:gd name="connsiteY4" fmla="*/ 0 h 407907"/>
                <a:gd name="connsiteX5" fmla="*/ 86591 w 400751"/>
                <a:gd name="connsiteY5" fmla="*/ 0 h 407907"/>
                <a:gd name="connsiteX6" fmla="*/ 91386 w 400751"/>
                <a:gd name="connsiteY6" fmla="*/ 23616 h 407907"/>
                <a:gd name="connsiteX7" fmla="*/ 120225 w 400751"/>
                <a:gd name="connsiteY7" fmla="*/ 70847 h 407907"/>
                <a:gd name="connsiteX8" fmla="*/ 72135 w 400751"/>
                <a:gd name="connsiteY8" fmla="*/ 118078 h 407907"/>
                <a:gd name="connsiteX9" fmla="*/ 19179 w 400751"/>
                <a:gd name="connsiteY9" fmla="*/ 75570 h 407907"/>
                <a:gd name="connsiteX10" fmla="*/ 4795 w 400751"/>
                <a:gd name="connsiteY10" fmla="*/ 61401 h 407907"/>
                <a:gd name="connsiteX11" fmla="*/ 0 w 400751"/>
                <a:gd name="connsiteY11" fmla="*/ 85016 h 407907"/>
                <a:gd name="connsiteX12" fmla="*/ 86591 w 400751"/>
                <a:gd name="connsiteY12" fmla="*/ 170033 h 407907"/>
                <a:gd name="connsiteX13" fmla="*/ 110636 w 400751"/>
                <a:gd name="connsiteY13" fmla="*/ 170033 h 407907"/>
                <a:gd name="connsiteX14" fmla="*/ 240522 w 400751"/>
                <a:gd name="connsiteY14" fmla="*/ 292906 h 407907"/>
                <a:gd name="connsiteX15" fmla="*/ 235728 w 400751"/>
                <a:gd name="connsiteY15" fmla="*/ 325968 h 407907"/>
                <a:gd name="connsiteX16" fmla="*/ 322319 w 400751"/>
                <a:gd name="connsiteY16" fmla="*/ 410984 h 407907"/>
                <a:gd name="connsiteX17" fmla="*/ 322319 w 400751"/>
                <a:gd name="connsiteY17" fmla="*/ 410984 h 407907"/>
                <a:gd name="connsiteX18" fmla="*/ 317524 w 400751"/>
                <a:gd name="connsiteY18" fmla="*/ 387369 h 407907"/>
                <a:gd name="connsiteX19" fmla="*/ 288684 w 400751"/>
                <a:gd name="connsiteY19" fmla="*/ 344860 h 407907"/>
                <a:gd name="connsiteX20" fmla="*/ 336774 w 400751"/>
                <a:gd name="connsiteY20" fmla="*/ 292906 h 407907"/>
                <a:gd name="connsiteX21" fmla="*/ 384865 w 400751"/>
                <a:gd name="connsiteY21" fmla="*/ 335414 h 407907"/>
                <a:gd name="connsiteX22" fmla="*/ 404115 w 400751"/>
                <a:gd name="connsiteY22" fmla="*/ 349583 h 407907"/>
                <a:gd name="connsiteX23" fmla="*/ 404115 w 400751"/>
                <a:gd name="connsiteY23" fmla="*/ 325968 h 407907"/>
                <a:gd name="connsiteX24" fmla="*/ 317524 w 400751"/>
                <a:gd name="connsiteY24" fmla="*/ 240951 h 407907"/>
                <a:gd name="connsiteX25" fmla="*/ 317524 w 400751"/>
                <a:gd name="connsiteY25" fmla="*/ 240951 h 40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0751" h="407907">
                  <a:moveTo>
                    <a:pt x="317524" y="240951"/>
                  </a:moveTo>
                  <a:cubicBezTo>
                    <a:pt x="312729" y="240951"/>
                    <a:pt x="307935" y="240951"/>
                    <a:pt x="298274" y="240951"/>
                  </a:cubicBezTo>
                  <a:cubicBezTo>
                    <a:pt x="168387" y="118150"/>
                    <a:pt x="168387" y="118150"/>
                    <a:pt x="168387" y="118150"/>
                  </a:cubicBezTo>
                  <a:cubicBezTo>
                    <a:pt x="173182" y="108704"/>
                    <a:pt x="173182" y="99257"/>
                    <a:pt x="173182" y="85088"/>
                  </a:cubicBezTo>
                  <a:cubicBezTo>
                    <a:pt x="173182" y="37785"/>
                    <a:pt x="134681" y="0"/>
                    <a:pt x="86591" y="0"/>
                  </a:cubicBezTo>
                  <a:lnTo>
                    <a:pt x="86591" y="0"/>
                  </a:lnTo>
                  <a:cubicBezTo>
                    <a:pt x="91386" y="23616"/>
                    <a:pt x="91386" y="23616"/>
                    <a:pt x="91386" y="23616"/>
                  </a:cubicBezTo>
                  <a:cubicBezTo>
                    <a:pt x="110636" y="33062"/>
                    <a:pt x="120225" y="51954"/>
                    <a:pt x="120225" y="70847"/>
                  </a:cubicBezTo>
                  <a:cubicBezTo>
                    <a:pt x="120225" y="94463"/>
                    <a:pt x="100975" y="118078"/>
                    <a:pt x="72135" y="118078"/>
                  </a:cubicBezTo>
                  <a:cubicBezTo>
                    <a:pt x="48090" y="118078"/>
                    <a:pt x="24045" y="99186"/>
                    <a:pt x="19179" y="75570"/>
                  </a:cubicBezTo>
                  <a:cubicBezTo>
                    <a:pt x="4795" y="61401"/>
                    <a:pt x="4795" y="61401"/>
                    <a:pt x="4795" y="61401"/>
                  </a:cubicBezTo>
                  <a:cubicBezTo>
                    <a:pt x="4795" y="70847"/>
                    <a:pt x="0" y="80293"/>
                    <a:pt x="0" y="85016"/>
                  </a:cubicBezTo>
                  <a:cubicBezTo>
                    <a:pt x="0" y="132248"/>
                    <a:pt x="43295" y="170033"/>
                    <a:pt x="86591" y="170033"/>
                  </a:cubicBezTo>
                  <a:cubicBezTo>
                    <a:pt x="96180" y="170033"/>
                    <a:pt x="105841" y="170033"/>
                    <a:pt x="110636" y="170033"/>
                  </a:cubicBezTo>
                  <a:cubicBezTo>
                    <a:pt x="240522" y="292906"/>
                    <a:pt x="240522" y="292906"/>
                    <a:pt x="240522" y="292906"/>
                  </a:cubicBezTo>
                  <a:cubicBezTo>
                    <a:pt x="235728" y="302352"/>
                    <a:pt x="235728" y="316522"/>
                    <a:pt x="235728" y="325968"/>
                  </a:cubicBezTo>
                  <a:cubicBezTo>
                    <a:pt x="235728" y="373199"/>
                    <a:pt x="274229" y="410984"/>
                    <a:pt x="322319" y="410984"/>
                  </a:cubicBezTo>
                  <a:lnTo>
                    <a:pt x="322319" y="410984"/>
                  </a:lnTo>
                  <a:cubicBezTo>
                    <a:pt x="317524" y="387369"/>
                    <a:pt x="317524" y="387369"/>
                    <a:pt x="317524" y="387369"/>
                  </a:cubicBezTo>
                  <a:cubicBezTo>
                    <a:pt x="298274" y="377922"/>
                    <a:pt x="288684" y="363753"/>
                    <a:pt x="288684" y="344860"/>
                  </a:cubicBezTo>
                  <a:cubicBezTo>
                    <a:pt x="288684" y="316522"/>
                    <a:pt x="307935" y="292906"/>
                    <a:pt x="336774" y="292906"/>
                  </a:cubicBezTo>
                  <a:cubicBezTo>
                    <a:pt x="360819" y="292906"/>
                    <a:pt x="384865" y="311798"/>
                    <a:pt x="384865" y="335414"/>
                  </a:cubicBezTo>
                  <a:cubicBezTo>
                    <a:pt x="404115" y="349583"/>
                    <a:pt x="404115" y="349583"/>
                    <a:pt x="404115" y="349583"/>
                  </a:cubicBezTo>
                  <a:cubicBezTo>
                    <a:pt x="404115" y="344860"/>
                    <a:pt x="408910" y="335414"/>
                    <a:pt x="404115" y="325968"/>
                  </a:cubicBezTo>
                  <a:cubicBezTo>
                    <a:pt x="404115" y="278736"/>
                    <a:pt x="365686" y="240951"/>
                    <a:pt x="317524" y="240951"/>
                  </a:cubicBezTo>
                  <a:lnTo>
                    <a:pt x="317524" y="240951"/>
                  </a:lnTo>
                  <a:close/>
                </a:path>
              </a:pathLst>
            </a:custGeom>
            <a:solidFill>
              <a:srgbClr val="50E6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384D107-E979-4A1A-8E4A-E141E68C51F8}"/>
              </a:ext>
            </a:extLst>
          </p:cNvPr>
          <p:cNvGrpSpPr/>
          <p:nvPr/>
        </p:nvGrpSpPr>
        <p:grpSpPr>
          <a:xfrm>
            <a:off x="7135808" y="3730448"/>
            <a:ext cx="242159" cy="303551"/>
            <a:chOff x="10293485" y="2197616"/>
            <a:chExt cx="443363" cy="555766"/>
          </a:xfrm>
        </p:grpSpPr>
        <p:sp>
          <p:nvSpPr>
            <p:cNvPr id="370" name="Freeform 128">
              <a:extLst>
                <a:ext uri="{FF2B5EF4-FFF2-40B4-BE49-F238E27FC236}">
                  <a16:creationId xmlns:a16="http://schemas.microsoft.com/office/drawing/2014/main" id="{7E8416A1-8AB5-4942-B0CD-ECFE63EC7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485" y="2197616"/>
              <a:ext cx="443363" cy="555766"/>
            </a:xfrm>
            <a:custGeom>
              <a:avLst/>
              <a:gdLst>
                <a:gd name="T0" fmla="*/ 69 w 138"/>
                <a:gd name="T1" fmla="*/ 173 h 173"/>
                <a:gd name="T2" fmla="*/ 69 w 138"/>
                <a:gd name="T3" fmla="*/ 173 h 173"/>
                <a:gd name="T4" fmla="*/ 0 w 138"/>
                <a:gd name="T5" fmla="*/ 77 h 173"/>
                <a:gd name="T6" fmla="*/ 0 w 138"/>
                <a:gd name="T7" fmla="*/ 29 h 173"/>
                <a:gd name="T8" fmla="*/ 4 w 138"/>
                <a:gd name="T9" fmla="*/ 29 h 173"/>
                <a:gd name="T10" fmla="*/ 67 w 138"/>
                <a:gd name="T11" fmla="*/ 2 h 173"/>
                <a:gd name="T12" fmla="*/ 69 w 138"/>
                <a:gd name="T13" fmla="*/ 0 h 173"/>
                <a:gd name="T14" fmla="*/ 72 w 138"/>
                <a:gd name="T15" fmla="*/ 2 h 173"/>
                <a:gd name="T16" fmla="*/ 135 w 138"/>
                <a:gd name="T17" fmla="*/ 29 h 173"/>
                <a:gd name="T18" fmla="*/ 138 w 138"/>
                <a:gd name="T19" fmla="*/ 29 h 173"/>
                <a:gd name="T20" fmla="*/ 138 w 138"/>
                <a:gd name="T21" fmla="*/ 78 h 173"/>
                <a:gd name="T22" fmla="*/ 69 w 138"/>
                <a:gd name="T2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73">
                  <a:moveTo>
                    <a:pt x="69" y="173"/>
                  </a:moveTo>
                  <a:cubicBezTo>
                    <a:pt x="69" y="173"/>
                    <a:pt x="69" y="173"/>
                    <a:pt x="69" y="173"/>
                  </a:cubicBezTo>
                  <a:cubicBezTo>
                    <a:pt x="50" y="173"/>
                    <a:pt x="0" y="140"/>
                    <a:pt x="0" y="7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5" y="32"/>
                    <a:pt x="67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106" y="29"/>
                    <a:pt x="135" y="29"/>
                    <a:pt x="135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38" y="140"/>
                    <a:pt x="88" y="173"/>
                    <a:pt x="69" y="17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71" name="signup issues" descr="signup issues, key">
              <a:extLst>
                <a:ext uri="{FF2B5EF4-FFF2-40B4-BE49-F238E27FC236}">
                  <a16:creationId xmlns:a16="http://schemas.microsoft.com/office/drawing/2014/main" id="{916E5197-CDB0-4D5C-B7FB-E2E8F8B6DBB2}"/>
                </a:ext>
              </a:extLst>
            </p:cNvPr>
            <p:cNvGrpSpPr/>
            <p:nvPr/>
          </p:nvGrpSpPr>
          <p:grpSpPr>
            <a:xfrm rot="18878040">
              <a:off x="10363384" y="2340879"/>
              <a:ext cx="311736" cy="311677"/>
              <a:chOff x="5411441" y="4807980"/>
              <a:chExt cx="440767" cy="440681"/>
            </a:xfrm>
            <a:solidFill>
              <a:srgbClr val="121D2F"/>
            </a:solidFill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F2D93B81-9A5B-44EF-A328-7D1B26379C64}"/>
                  </a:ext>
                </a:extLst>
              </p:cNvPr>
              <p:cNvSpPr/>
              <p:nvPr/>
            </p:nvSpPr>
            <p:spPr>
              <a:xfrm>
                <a:off x="5411441" y="4955664"/>
                <a:ext cx="292265" cy="292265"/>
              </a:xfrm>
              <a:custGeom>
                <a:avLst/>
                <a:gdLst>
                  <a:gd name="connsiteX0" fmla="*/ 291424 w 292264"/>
                  <a:gd name="connsiteY0" fmla="*/ 34195 h 292264"/>
                  <a:gd name="connsiteX1" fmla="*/ 258825 w 292264"/>
                  <a:gd name="connsiteY1" fmla="*/ 1624 h 292264"/>
                  <a:gd name="connsiteX2" fmla="*/ 1624 w 292264"/>
                  <a:gd name="connsiteY2" fmla="*/ 258600 h 292264"/>
                  <a:gd name="connsiteX3" fmla="*/ 34223 w 292264"/>
                  <a:gd name="connsiteY3" fmla="*/ 291170 h 292264"/>
                  <a:gd name="connsiteX4" fmla="*/ 291424 w 292264"/>
                  <a:gd name="connsiteY4" fmla="*/ 34195 h 29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264" h="292264">
                    <a:moveTo>
                      <a:pt x="291424" y="34195"/>
                    </a:moveTo>
                    <a:lnTo>
                      <a:pt x="258825" y="1624"/>
                    </a:lnTo>
                    <a:lnTo>
                      <a:pt x="1624" y="258600"/>
                    </a:lnTo>
                    <a:lnTo>
                      <a:pt x="34223" y="291170"/>
                    </a:lnTo>
                    <a:lnTo>
                      <a:pt x="291424" y="34195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5983430F-0997-4C5C-9263-0375F8E87174}"/>
                  </a:ext>
                </a:extLst>
              </p:cNvPr>
              <p:cNvSpPr/>
              <p:nvPr/>
            </p:nvSpPr>
            <p:spPr>
              <a:xfrm>
                <a:off x="5475742" y="5148195"/>
                <a:ext cx="100466" cy="100466"/>
              </a:xfrm>
              <a:custGeom>
                <a:avLst/>
                <a:gdLst>
                  <a:gd name="connsiteX0" fmla="*/ 99585 w 100466"/>
                  <a:gd name="connsiteY0" fmla="*/ 34194 h 100466"/>
                  <a:gd name="connsiteX1" fmla="*/ 66986 w 100466"/>
                  <a:gd name="connsiteY1" fmla="*/ 1624 h 100466"/>
                  <a:gd name="connsiteX2" fmla="*/ 1624 w 100466"/>
                  <a:gd name="connsiteY2" fmla="*/ 66928 h 100466"/>
                  <a:gd name="connsiteX3" fmla="*/ 34224 w 100466"/>
                  <a:gd name="connsiteY3" fmla="*/ 99499 h 100466"/>
                  <a:gd name="connsiteX4" fmla="*/ 99585 w 100466"/>
                  <a:gd name="connsiteY4" fmla="*/ 34194 h 10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66" h="100466">
                    <a:moveTo>
                      <a:pt x="99585" y="34194"/>
                    </a:moveTo>
                    <a:lnTo>
                      <a:pt x="66986" y="1624"/>
                    </a:lnTo>
                    <a:lnTo>
                      <a:pt x="1624" y="66928"/>
                    </a:lnTo>
                    <a:lnTo>
                      <a:pt x="34224" y="99499"/>
                    </a:lnTo>
                    <a:lnTo>
                      <a:pt x="99585" y="34194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88C1044B-28C6-4287-9604-E852DB0D5E32}"/>
                  </a:ext>
                </a:extLst>
              </p:cNvPr>
              <p:cNvSpPr/>
              <p:nvPr/>
            </p:nvSpPr>
            <p:spPr>
              <a:xfrm>
                <a:off x="5619309" y="4807980"/>
                <a:ext cx="232899" cy="232899"/>
              </a:xfrm>
              <a:custGeom>
                <a:avLst/>
                <a:gdLst>
                  <a:gd name="connsiteX0" fmla="*/ 116688 w 232898"/>
                  <a:gd name="connsiteY0" fmla="*/ 1624 h 232898"/>
                  <a:gd name="connsiteX1" fmla="*/ 1624 w 232898"/>
                  <a:gd name="connsiteY1" fmla="*/ 116587 h 232898"/>
                  <a:gd name="connsiteX2" fmla="*/ 116688 w 232898"/>
                  <a:gd name="connsiteY2" fmla="*/ 231550 h 232898"/>
                  <a:gd name="connsiteX3" fmla="*/ 231752 w 232898"/>
                  <a:gd name="connsiteY3" fmla="*/ 116587 h 232898"/>
                  <a:gd name="connsiteX4" fmla="*/ 116688 w 232898"/>
                  <a:gd name="connsiteY4" fmla="*/ 1624 h 232898"/>
                  <a:gd name="connsiteX5" fmla="*/ 116688 w 232898"/>
                  <a:gd name="connsiteY5" fmla="*/ 185873 h 232898"/>
                  <a:gd name="connsiteX6" fmla="*/ 47342 w 232898"/>
                  <a:gd name="connsiteY6" fmla="*/ 116587 h 232898"/>
                  <a:gd name="connsiteX7" fmla="*/ 116688 w 232898"/>
                  <a:gd name="connsiteY7" fmla="*/ 47302 h 232898"/>
                  <a:gd name="connsiteX8" fmla="*/ 186035 w 232898"/>
                  <a:gd name="connsiteY8" fmla="*/ 116587 h 232898"/>
                  <a:gd name="connsiteX9" fmla="*/ 116688 w 232898"/>
                  <a:gd name="connsiteY9" fmla="*/ 185873 h 2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2898" h="232898">
                    <a:moveTo>
                      <a:pt x="116688" y="1624"/>
                    </a:moveTo>
                    <a:cubicBezTo>
                      <a:pt x="53114" y="1624"/>
                      <a:pt x="1624" y="53069"/>
                      <a:pt x="1624" y="116587"/>
                    </a:cubicBezTo>
                    <a:cubicBezTo>
                      <a:pt x="1624" y="180105"/>
                      <a:pt x="53114" y="231550"/>
                      <a:pt x="116688" y="231550"/>
                    </a:cubicBezTo>
                    <a:cubicBezTo>
                      <a:pt x="180262" y="231550"/>
                      <a:pt x="231752" y="180105"/>
                      <a:pt x="231752" y="116587"/>
                    </a:cubicBezTo>
                    <a:cubicBezTo>
                      <a:pt x="231752" y="53069"/>
                      <a:pt x="180185" y="1624"/>
                      <a:pt x="116688" y="1624"/>
                    </a:cubicBezTo>
                    <a:close/>
                    <a:moveTo>
                      <a:pt x="116688" y="185873"/>
                    </a:moveTo>
                    <a:cubicBezTo>
                      <a:pt x="78359" y="185873"/>
                      <a:pt x="47342" y="154883"/>
                      <a:pt x="47342" y="116587"/>
                    </a:cubicBezTo>
                    <a:cubicBezTo>
                      <a:pt x="47342" y="78292"/>
                      <a:pt x="78359" y="47302"/>
                      <a:pt x="116688" y="47302"/>
                    </a:cubicBezTo>
                    <a:cubicBezTo>
                      <a:pt x="155017" y="47302"/>
                      <a:pt x="186035" y="78292"/>
                      <a:pt x="186035" y="116587"/>
                    </a:cubicBezTo>
                    <a:cubicBezTo>
                      <a:pt x="186035" y="154883"/>
                      <a:pt x="154940" y="185873"/>
                      <a:pt x="116688" y="185873"/>
                    </a:cubicBez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0" name="Graphic 1">
            <a:extLst>
              <a:ext uri="{FF2B5EF4-FFF2-40B4-BE49-F238E27FC236}">
                <a16:creationId xmlns:a16="http://schemas.microsoft.com/office/drawing/2014/main" id="{239CF3DC-05EA-4E84-91E7-515504096380}"/>
              </a:ext>
            </a:extLst>
          </p:cNvPr>
          <p:cNvGrpSpPr/>
          <p:nvPr/>
        </p:nvGrpSpPr>
        <p:grpSpPr>
          <a:xfrm>
            <a:off x="4608127" y="3753206"/>
            <a:ext cx="283757" cy="283772"/>
            <a:chOff x="4018610" y="3783737"/>
            <a:chExt cx="378343" cy="378363"/>
          </a:xfrm>
        </p:grpSpPr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AA8F1BB-6EAE-48F1-8F04-7221C477D88C}"/>
                </a:ext>
              </a:extLst>
            </p:cNvPr>
            <p:cNvSpPr/>
            <p:nvPr/>
          </p:nvSpPr>
          <p:spPr>
            <a:xfrm>
              <a:off x="4018610" y="3941484"/>
              <a:ext cx="220652" cy="220616"/>
            </a:xfrm>
            <a:custGeom>
              <a:avLst/>
              <a:gdLst>
                <a:gd name="connsiteX0" fmla="*/ 64297 w 220652"/>
                <a:gd name="connsiteY0" fmla="*/ 35897 h 220616"/>
                <a:gd name="connsiteX1" fmla="*/ 53842 w 220652"/>
                <a:gd name="connsiteY1" fmla="*/ 26750 h 220616"/>
                <a:gd name="connsiteX2" fmla="*/ 54099 w 220652"/>
                <a:gd name="connsiteY2" fmla="*/ 4829 h 220616"/>
                <a:gd name="connsiteX3" fmla="*/ 76047 w 220652"/>
                <a:gd name="connsiteY3" fmla="*/ 4006 h 220616"/>
                <a:gd name="connsiteX4" fmla="*/ 78975 w 220652"/>
                <a:gd name="connsiteY4" fmla="*/ 6785 h 220616"/>
                <a:gd name="connsiteX5" fmla="*/ 214337 w 220652"/>
                <a:gd name="connsiteY5" fmla="*/ 142214 h 220616"/>
                <a:gd name="connsiteX6" fmla="*/ 209076 w 220652"/>
                <a:gd name="connsiteY6" fmla="*/ 170543 h 220616"/>
                <a:gd name="connsiteX7" fmla="*/ 192550 w 220652"/>
                <a:gd name="connsiteY7" fmla="*/ 165727 h 220616"/>
                <a:gd name="connsiteX8" fmla="*/ 184712 w 220652"/>
                <a:gd name="connsiteY8" fmla="*/ 156986 h 220616"/>
                <a:gd name="connsiteX9" fmla="*/ 76007 w 220652"/>
                <a:gd name="connsiteY9" fmla="*/ 167764 h 220616"/>
                <a:gd name="connsiteX10" fmla="*/ 28359 w 220652"/>
                <a:gd name="connsiteY10" fmla="*/ 215183 h 220616"/>
                <a:gd name="connsiteX11" fmla="*/ 569 w 220652"/>
                <a:gd name="connsiteY11" fmla="*/ 208613 h 220616"/>
                <a:gd name="connsiteX12" fmla="*/ 6235 w 220652"/>
                <a:gd name="connsiteY12" fmla="*/ 191629 h 220616"/>
                <a:gd name="connsiteX13" fmla="*/ 49687 w 220652"/>
                <a:gd name="connsiteY13" fmla="*/ 148311 h 220616"/>
                <a:gd name="connsiteX14" fmla="*/ 51225 w 220652"/>
                <a:gd name="connsiteY14" fmla="*/ 140919 h 220616"/>
                <a:gd name="connsiteX15" fmla="*/ 64297 w 220652"/>
                <a:gd name="connsiteY15" fmla="*/ 35897 h 22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52" h="220616">
                  <a:moveTo>
                    <a:pt x="64297" y="35897"/>
                  </a:moveTo>
                  <a:cubicBezTo>
                    <a:pt x="60574" y="32686"/>
                    <a:pt x="56864" y="30042"/>
                    <a:pt x="53842" y="26750"/>
                  </a:cubicBezTo>
                  <a:cubicBezTo>
                    <a:pt x="48028" y="20423"/>
                    <a:pt x="48338" y="10576"/>
                    <a:pt x="54099" y="4829"/>
                  </a:cubicBezTo>
                  <a:cubicBezTo>
                    <a:pt x="60237" y="-1282"/>
                    <a:pt x="69167" y="-1633"/>
                    <a:pt x="76047" y="4006"/>
                  </a:cubicBezTo>
                  <a:cubicBezTo>
                    <a:pt x="77086" y="4856"/>
                    <a:pt x="78017" y="5840"/>
                    <a:pt x="78975" y="6785"/>
                  </a:cubicBezTo>
                  <a:cubicBezTo>
                    <a:pt x="124100" y="51923"/>
                    <a:pt x="169239" y="97048"/>
                    <a:pt x="214337" y="142214"/>
                  </a:cubicBezTo>
                  <a:cubicBezTo>
                    <a:pt x="224617" y="152507"/>
                    <a:pt x="221986" y="166334"/>
                    <a:pt x="209076" y="170543"/>
                  </a:cubicBezTo>
                  <a:cubicBezTo>
                    <a:pt x="202466" y="172702"/>
                    <a:pt x="197177" y="170004"/>
                    <a:pt x="192550" y="165727"/>
                  </a:cubicBezTo>
                  <a:cubicBezTo>
                    <a:pt x="189758" y="163151"/>
                    <a:pt x="187437" y="160061"/>
                    <a:pt x="184712" y="156986"/>
                  </a:cubicBezTo>
                  <a:cubicBezTo>
                    <a:pt x="150501" y="186233"/>
                    <a:pt x="114549" y="189983"/>
                    <a:pt x="76007" y="167764"/>
                  </a:cubicBezTo>
                  <a:cubicBezTo>
                    <a:pt x="60210" y="183508"/>
                    <a:pt x="44372" y="199426"/>
                    <a:pt x="28359" y="215183"/>
                  </a:cubicBezTo>
                  <a:cubicBezTo>
                    <a:pt x="18659" y="224720"/>
                    <a:pt x="3968" y="221186"/>
                    <a:pt x="569" y="208613"/>
                  </a:cubicBezTo>
                  <a:cubicBezTo>
                    <a:pt x="-1266" y="201800"/>
                    <a:pt x="1527" y="196350"/>
                    <a:pt x="6235" y="191629"/>
                  </a:cubicBezTo>
                  <a:cubicBezTo>
                    <a:pt x="20710" y="177181"/>
                    <a:pt x="35158" y="162706"/>
                    <a:pt x="49687" y="148311"/>
                  </a:cubicBezTo>
                  <a:cubicBezTo>
                    <a:pt x="51967" y="146059"/>
                    <a:pt x="53316" y="144318"/>
                    <a:pt x="51225" y="140919"/>
                  </a:cubicBezTo>
                  <a:cubicBezTo>
                    <a:pt x="31178" y="108407"/>
                    <a:pt x="35590" y="66223"/>
                    <a:pt x="64297" y="35897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0DEC869-322C-4ED9-B21D-48197CFC902A}"/>
                </a:ext>
              </a:extLst>
            </p:cNvPr>
            <p:cNvSpPr/>
            <p:nvPr/>
          </p:nvSpPr>
          <p:spPr>
            <a:xfrm>
              <a:off x="4176309" y="3783737"/>
              <a:ext cx="220644" cy="220781"/>
            </a:xfrm>
            <a:custGeom>
              <a:avLst/>
              <a:gdLst>
                <a:gd name="connsiteX0" fmla="*/ 36875 w 220644"/>
                <a:gd name="connsiteY0" fmla="*/ 63571 h 220781"/>
                <a:gd name="connsiteX1" fmla="*/ 145715 w 220644"/>
                <a:gd name="connsiteY1" fmla="*/ 54209 h 220781"/>
                <a:gd name="connsiteX2" fmla="*/ 156319 w 220644"/>
                <a:gd name="connsiteY2" fmla="*/ 41838 h 220781"/>
                <a:gd name="connsiteX3" fmla="*/ 192028 w 220644"/>
                <a:gd name="connsiteY3" fmla="*/ 6075 h 220781"/>
                <a:gd name="connsiteX4" fmla="*/ 215892 w 220644"/>
                <a:gd name="connsiteY4" fmla="*/ 4807 h 220781"/>
                <a:gd name="connsiteX5" fmla="*/ 214786 w 220644"/>
                <a:gd name="connsiteY5" fmla="*/ 28739 h 220781"/>
                <a:gd name="connsiteX6" fmla="*/ 167448 w 220644"/>
                <a:gd name="connsiteY6" fmla="*/ 75914 h 220781"/>
                <a:gd name="connsiteX7" fmla="*/ 156548 w 220644"/>
                <a:gd name="connsiteY7" fmla="*/ 185240 h 220781"/>
                <a:gd name="connsiteX8" fmla="*/ 165830 w 220644"/>
                <a:gd name="connsiteY8" fmla="*/ 193010 h 220781"/>
                <a:gd name="connsiteX9" fmla="*/ 166679 w 220644"/>
                <a:gd name="connsiteY9" fmla="*/ 215836 h 220781"/>
                <a:gd name="connsiteX10" fmla="*/ 143287 w 220644"/>
                <a:gd name="connsiteY10" fmla="*/ 215404 h 220781"/>
                <a:gd name="connsiteX11" fmla="*/ 104152 w 220644"/>
                <a:gd name="connsiteY11" fmla="*/ 176390 h 220781"/>
                <a:gd name="connsiteX12" fmla="*/ 6387 w 220644"/>
                <a:gd name="connsiteY12" fmla="*/ 78774 h 220781"/>
                <a:gd name="connsiteX13" fmla="*/ 5497 w 220644"/>
                <a:gd name="connsiteY13" fmla="*/ 53426 h 220781"/>
                <a:gd name="connsiteX14" fmla="*/ 25854 w 220644"/>
                <a:gd name="connsiteY14" fmla="*/ 53183 h 220781"/>
                <a:gd name="connsiteX15" fmla="*/ 36875 w 220644"/>
                <a:gd name="connsiteY15" fmla="*/ 63571 h 22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44" h="220781">
                  <a:moveTo>
                    <a:pt x="36875" y="63571"/>
                  </a:moveTo>
                  <a:cubicBezTo>
                    <a:pt x="64922" y="37130"/>
                    <a:pt x="107268" y="29656"/>
                    <a:pt x="145715" y="54209"/>
                  </a:cubicBezTo>
                  <a:cubicBezTo>
                    <a:pt x="149034" y="50310"/>
                    <a:pt x="152420" y="45818"/>
                    <a:pt x="156319" y="41838"/>
                  </a:cubicBezTo>
                  <a:cubicBezTo>
                    <a:pt x="168109" y="29805"/>
                    <a:pt x="180048" y="17920"/>
                    <a:pt x="192028" y="6075"/>
                  </a:cubicBezTo>
                  <a:cubicBezTo>
                    <a:pt x="199771" y="-1587"/>
                    <a:pt x="209039" y="-1992"/>
                    <a:pt x="215892" y="4807"/>
                  </a:cubicBezTo>
                  <a:cubicBezTo>
                    <a:pt x="222570" y="11431"/>
                    <a:pt x="222219" y="21279"/>
                    <a:pt x="214786" y="28739"/>
                  </a:cubicBezTo>
                  <a:cubicBezTo>
                    <a:pt x="199097" y="44482"/>
                    <a:pt x="183300" y="60131"/>
                    <a:pt x="167448" y="75914"/>
                  </a:cubicBezTo>
                  <a:cubicBezTo>
                    <a:pt x="189721" y="114470"/>
                    <a:pt x="186106" y="150448"/>
                    <a:pt x="156548" y="185240"/>
                  </a:cubicBezTo>
                  <a:cubicBezTo>
                    <a:pt x="159651" y="187803"/>
                    <a:pt x="163010" y="190137"/>
                    <a:pt x="165830" y="193010"/>
                  </a:cubicBezTo>
                  <a:cubicBezTo>
                    <a:pt x="172764" y="200079"/>
                    <a:pt x="172979" y="209414"/>
                    <a:pt x="166679" y="215836"/>
                  </a:cubicBezTo>
                  <a:cubicBezTo>
                    <a:pt x="160123" y="222500"/>
                    <a:pt x="150518" y="222500"/>
                    <a:pt x="143287" y="215404"/>
                  </a:cubicBezTo>
                  <a:cubicBezTo>
                    <a:pt x="130134" y="202507"/>
                    <a:pt x="117183" y="189395"/>
                    <a:pt x="104152" y="176390"/>
                  </a:cubicBezTo>
                  <a:cubicBezTo>
                    <a:pt x="71559" y="143852"/>
                    <a:pt x="38939" y="111353"/>
                    <a:pt x="6387" y="78774"/>
                  </a:cubicBezTo>
                  <a:cubicBezTo>
                    <a:pt x="-1842" y="70532"/>
                    <a:pt x="-2098" y="59848"/>
                    <a:pt x="5497" y="53426"/>
                  </a:cubicBezTo>
                  <a:cubicBezTo>
                    <a:pt x="11432" y="48408"/>
                    <a:pt x="19864" y="48165"/>
                    <a:pt x="25854" y="53183"/>
                  </a:cubicBezTo>
                  <a:cubicBezTo>
                    <a:pt x="29617" y="56327"/>
                    <a:pt x="33017" y="59915"/>
                    <a:pt x="36875" y="63571"/>
                  </a:cubicBezTo>
                  <a:close/>
                </a:path>
              </a:pathLst>
            </a:custGeom>
            <a:solidFill>
              <a:srgbClr val="50E6FF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240CC07-CCCB-410C-BF96-93859449249F}"/>
                </a:ext>
              </a:extLst>
            </p:cNvPr>
            <p:cNvSpPr/>
            <p:nvPr/>
          </p:nvSpPr>
          <p:spPr>
            <a:xfrm>
              <a:off x="4130002" y="3921001"/>
              <a:ext cx="67887" cy="65782"/>
            </a:xfrm>
            <a:custGeom>
              <a:avLst/>
              <a:gdLst>
                <a:gd name="connsiteX0" fmla="*/ 24337 w 67887"/>
                <a:gd name="connsiteY0" fmla="*/ 65783 h 65782"/>
                <a:gd name="connsiteX1" fmla="*/ 0 w 67887"/>
                <a:gd name="connsiteY1" fmla="*/ 41770 h 65782"/>
                <a:gd name="connsiteX2" fmla="*/ 8485 w 67887"/>
                <a:gd name="connsiteY2" fmla="*/ 36307 h 65782"/>
                <a:gd name="connsiteX3" fmla="*/ 39527 w 67887"/>
                <a:gd name="connsiteY3" fmla="*/ 5468 h 65782"/>
                <a:gd name="connsiteX4" fmla="*/ 62933 w 67887"/>
                <a:gd name="connsiteY4" fmla="*/ 4645 h 65782"/>
                <a:gd name="connsiteX5" fmla="*/ 62406 w 67887"/>
                <a:gd name="connsiteY5" fmla="*/ 27970 h 65782"/>
                <a:gd name="connsiteX6" fmla="*/ 26239 w 67887"/>
                <a:gd name="connsiteY6" fmla="*/ 64151 h 65782"/>
                <a:gd name="connsiteX7" fmla="*/ 24337 w 67887"/>
                <a:gd name="connsiteY7" fmla="*/ 65783 h 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887" h="65782">
                  <a:moveTo>
                    <a:pt x="24337" y="65783"/>
                  </a:moveTo>
                  <a:cubicBezTo>
                    <a:pt x="16607" y="58161"/>
                    <a:pt x="9430" y="51079"/>
                    <a:pt x="0" y="41770"/>
                  </a:cubicBezTo>
                  <a:cubicBezTo>
                    <a:pt x="2887" y="39949"/>
                    <a:pt x="6125" y="38587"/>
                    <a:pt x="8485" y="36307"/>
                  </a:cubicBezTo>
                  <a:cubicBezTo>
                    <a:pt x="18967" y="26162"/>
                    <a:pt x="29112" y="15680"/>
                    <a:pt x="39527" y="5468"/>
                  </a:cubicBezTo>
                  <a:cubicBezTo>
                    <a:pt x="46690" y="-1561"/>
                    <a:pt x="56336" y="-1790"/>
                    <a:pt x="62933" y="4645"/>
                  </a:cubicBezTo>
                  <a:cubicBezTo>
                    <a:pt x="69651" y="11215"/>
                    <a:pt x="69597" y="20671"/>
                    <a:pt x="62406" y="27970"/>
                  </a:cubicBezTo>
                  <a:cubicBezTo>
                    <a:pt x="50454" y="40138"/>
                    <a:pt x="38313" y="52104"/>
                    <a:pt x="26239" y="64151"/>
                  </a:cubicBezTo>
                  <a:cubicBezTo>
                    <a:pt x="25605" y="64785"/>
                    <a:pt x="24876" y="65324"/>
                    <a:pt x="24337" y="65783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AA49671-2A09-44F7-880C-12DE59988918}"/>
                </a:ext>
              </a:extLst>
            </p:cNvPr>
            <p:cNvSpPr/>
            <p:nvPr/>
          </p:nvSpPr>
          <p:spPr>
            <a:xfrm>
              <a:off x="4194985" y="3983109"/>
              <a:ext cx="64998" cy="65527"/>
            </a:xfrm>
            <a:custGeom>
              <a:avLst/>
              <a:gdLst>
                <a:gd name="connsiteX0" fmla="*/ 0 w 64998"/>
                <a:gd name="connsiteY0" fmla="*/ 43255 h 65527"/>
                <a:gd name="connsiteX1" fmla="*/ 38771 w 64998"/>
                <a:gd name="connsiteY1" fmla="*/ 4160 h 65527"/>
                <a:gd name="connsiteX2" fmla="*/ 60450 w 64998"/>
                <a:gd name="connsiteY2" fmla="*/ 5348 h 65527"/>
                <a:gd name="connsiteX3" fmla="*/ 60734 w 64998"/>
                <a:gd name="connsiteY3" fmla="*/ 26662 h 65527"/>
                <a:gd name="connsiteX4" fmla="*/ 21868 w 64998"/>
                <a:gd name="connsiteY4" fmla="*/ 65528 h 65527"/>
                <a:gd name="connsiteX5" fmla="*/ 0 w 64998"/>
                <a:gd name="connsiteY5" fmla="*/ 43255 h 6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998" h="65527">
                  <a:moveTo>
                    <a:pt x="0" y="43255"/>
                  </a:moveTo>
                  <a:cubicBezTo>
                    <a:pt x="12519" y="30574"/>
                    <a:pt x="25389" y="17111"/>
                    <a:pt x="38771" y="4160"/>
                  </a:cubicBezTo>
                  <a:cubicBezTo>
                    <a:pt x="45166" y="-2018"/>
                    <a:pt x="54312" y="-1060"/>
                    <a:pt x="60450" y="5348"/>
                  </a:cubicBezTo>
                  <a:cubicBezTo>
                    <a:pt x="66211" y="11351"/>
                    <a:pt x="66710" y="20511"/>
                    <a:pt x="60734" y="26662"/>
                  </a:cubicBezTo>
                  <a:cubicBezTo>
                    <a:pt x="47931" y="39883"/>
                    <a:pt x="34724" y="52712"/>
                    <a:pt x="21868" y="65528"/>
                  </a:cubicBezTo>
                  <a:cubicBezTo>
                    <a:pt x="14502" y="58027"/>
                    <a:pt x="7217" y="50608"/>
                    <a:pt x="0" y="43255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DE0D680-308A-4835-94DA-6EFC1013C04A}"/>
              </a:ext>
            </a:extLst>
          </p:cNvPr>
          <p:cNvSpPr txBox="1"/>
          <p:nvPr/>
        </p:nvSpPr>
        <p:spPr>
          <a:xfrm>
            <a:off x="1074368" y="2271109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with</a:t>
            </a:r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3BE1176B-49FD-4ADE-9F97-78AC6C493469}"/>
              </a:ext>
            </a:extLst>
          </p:cNvPr>
          <p:cNvCxnSpPr>
            <a:cxnSpLocks/>
          </p:cNvCxnSpPr>
          <p:nvPr/>
        </p:nvCxnSpPr>
        <p:spPr>
          <a:xfrm>
            <a:off x="803673" y="2344223"/>
            <a:ext cx="2965252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6CD0ACC3-F463-4770-A3F8-328ABF0D2B5C}"/>
              </a:ext>
            </a:extLst>
          </p:cNvPr>
          <p:cNvCxnSpPr>
            <a:cxnSpLocks/>
          </p:cNvCxnSpPr>
          <p:nvPr/>
        </p:nvCxnSpPr>
        <p:spPr>
          <a:xfrm>
            <a:off x="5328634" y="2344223"/>
            <a:ext cx="3011695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9DC37C8-9781-442A-8F45-733DEC012578}"/>
              </a:ext>
            </a:extLst>
          </p:cNvPr>
          <p:cNvGrpSpPr/>
          <p:nvPr/>
        </p:nvGrpSpPr>
        <p:grpSpPr>
          <a:xfrm>
            <a:off x="903687" y="1922845"/>
            <a:ext cx="7209730" cy="349923"/>
            <a:chOff x="817050" y="3093198"/>
            <a:chExt cx="9612973" cy="466564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8C1EB8A-B4FD-4324-BCB6-8BD856D2357C}"/>
                </a:ext>
              </a:extLst>
            </p:cNvPr>
            <p:cNvGrpSpPr/>
            <p:nvPr/>
          </p:nvGrpSpPr>
          <p:grpSpPr>
            <a:xfrm>
              <a:off x="3912892" y="3124100"/>
              <a:ext cx="1133574" cy="404760"/>
              <a:chOff x="1586670" y="5002866"/>
              <a:chExt cx="1133574" cy="404760"/>
            </a:xfrm>
          </p:grpSpPr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5CC9FE53-8572-4915-A130-7B74191D79D8}"/>
                  </a:ext>
                </a:extLst>
              </p:cNvPr>
              <p:cNvSpPr/>
              <p:nvPr/>
            </p:nvSpPr>
            <p:spPr>
              <a:xfrm>
                <a:off x="1586670" y="5082137"/>
                <a:ext cx="799792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Functions</a:t>
                </a:r>
              </a:p>
            </p:txBody>
          </p:sp>
          <p:pic>
            <p:nvPicPr>
              <p:cNvPr id="438" name="Graphic 437">
                <a:extLst>
                  <a:ext uri="{FF2B5EF4-FFF2-40B4-BE49-F238E27FC236}">
                    <a16:creationId xmlns:a16="http://schemas.microsoft.com/office/drawing/2014/main" id="{9AD9B84B-7325-4B5A-8CC1-7360372F4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315484" y="5002866"/>
                <a:ext cx="404760" cy="404760"/>
              </a:xfrm>
              <a:prstGeom prst="rect">
                <a:avLst/>
              </a:prstGeom>
            </p:spPr>
          </p:pic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5F66034C-4743-4724-B5DB-2FC68B3F7E0A}"/>
                </a:ext>
              </a:extLst>
            </p:cNvPr>
            <p:cNvGrpSpPr/>
            <p:nvPr/>
          </p:nvGrpSpPr>
          <p:grpSpPr>
            <a:xfrm>
              <a:off x="817050" y="3126425"/>
              <a:ext cx="885820" cy="430886"/>
              <a:chOff x="998633" y="4272454"/>
              <a:chExt cx="885820" cy="430886"/>
            </a:xfrm>
          </p:grpSpPr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9020BC1-46C9-4EB7-859E-1C02BEE2B5EF}"/>
                  </a:ext>
                </a:extLst>
              </p:cNvPr>
              <p:cNvSpPr/>
              <p:nvPr/>
            </p:nvSpPr>
            <p:spPr>
              <a:xfrm>
                <a:off x="998633" y="4272454"/>
                <a:ext cx="609568" cy="430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Virtual</a:t>
                </a:r>
              </a:p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Actors</a:t>
                </a:r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1F0BA1AE-7F39-4F01-9AE9-D49DAE756F79}"/>
                  </a:ext>
                </a:extLst>
              </p:cNvPr>
              <p:cNvGrpSpPr/>
              <p:nvPr/>
            </p:nvGrpSpPr>
            <p:grpSpPr>
              <a:xfrm>
                <a:off x="1624738" y="4314887"/>
                <a:ext cx="259715" cy="281737"/>
                <a:chOff x="7064611" y="2338405"/>
                <a:chExt cx="259715" cy="281737"/>
              </a:xfrm>
            </p:grpSpPr>
            <p:sp>
              <p:nvSpPr>
                <p:cNvPr id="435" name="Freeform 7">
                  <a:extLst>
                    <a:ext uri="{FF2B5EF4-FFF2-40B4-BE49-F238E27FC236}">
                      <a16:creationId xmlns:a16="http://schemas.microsoft.com/office/drawing/2014/main" id="{5EDE0DD7-43E9-4094-BE91-33881F343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611" y="2490285"/>
                  <a:ext cx="259715" cy="129857"/>
                </a:xfrm>
                <a:custGeom>
                  <a:avLst/>
                  <a:gdLst>
                    <a:gd name="T0" fmla="*/ 53 w 106"/>
                    <a:gd name="T1" fmla="*/ 0 h 54"/>
                    <a:gd name="T2" fmla="*/ 53 w 106"/>
                    <a:gd name="T3" fmla="*/ 0 h 54"/>
                    <a:gd name="T4" fmla="*/ 32 w 106"/>
                    <a:gd name="T5" fmla="*/ 5 h 54"/>
                    <a:gd name="T6" fmla="*/ 20 w 106"/>
                    <a:gd name="T7" fmla="*/ 12 h 54"/>
                    <a:gd name="T8" fmla="*/ 10 w 106"/>
                    <a:gd name="T9" fmla="*/ 22 h 54"/>
                    <a:gd name="T10" fmla="*/ 0 w 106"/>
                    <a:gd name="T11" fmla="*/ 54 h 54"/>
                    <a:gd name="T12" fmla="*/ 17 w 106"/>
                    <a:gd name="T13" fmla="*/ 54 h 54"/>
                    <a:gd name="T14" fmla="*/ 30 w 106"/>
                    <a:gd name="T15" fmla="*/ 54 h 54"/>
                    <a:gd name="T16" fmla="*/ 44 w 106"/>
                    <a:gd name="T17" fmla="*/ 54 h 54"/>
                    <a:gd name="T18" fmla="*/ 106 w 106"/>
                    <a:gd name="T19" fmla="*/ 54 h 54"/>
                    <a:gd name="T20" fmla="*/ 53 w 106"/>
                    <a:gd name="T2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54">
                      <a:moveTo>
                        <a:pt x="53" y="0"/>
                      </a:moveTo>
                      <a:lnTo>
                        <a:pt x="53" y="0"/>
                      </a:lnTo>
                      <a:cubicBezTo>
                        <a:pt x="45" y="0"/>
                        <a:pt x="38" y="2"/>
                        <a:pt x="32" y="5"/>
                      </a:cubicBezTo>
                      <a:cubicBezTo>
                        <a:pt x="27" y="7"/>
                        <a:pt x="24" y="9"/>
                        <a:pt x="20" y="12"/>
                      </a:cubicBezTo>
                      <a:cubicBezTo>
                        <a:pt x="16" y="15"/>
                        <a:pt x="13" y="18"/>
                        <a:pt x="10" y="22"/>
                      </a:cubicBezTo>
                      <a:cubicBezTo>
                        <a:pt x="4" y="31"/>
                        <a:pt x="0" y="42"/>
                        <a:pt x="0" y="54"/>
                      </a:cubicBezTo>
                      <a:lnTo>
                        <a:pt x="17" y="54"/>
                      </a:lnTo>
                      <a:lnTo>
                        <a:pt x="30" y="54"/>
                      </a:lnTo>
                      <a:lnTo>
                        <a:pt x="44" y="54"/>
                      </a:lnTo>
                      <a:lnTo>
                        <a:pt x="106" y="54"/>
                      </a:lnTo>
                      <a:cubicBezTo>
                        <a:pt x="106" y="24"/>
                        <a:pt x="82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8">
                  <a:extLst>
                    <a:ext uri="{FF2B5EF4-FFF2-40B4-BE49-F238E27FC236}">
                      <a16:creationId xmlns:a16="http://schemas.microsoft.com/office/drawing/2014/main" id="{913C6C04-B8A4-49FB-9C70-4AF3C71C9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2460" y="2338405"/>
                  <a:ext cx="161339" cy="161338"/>
                </a:xfrm>
                <a:custGeom>
                  <a:avLst/>
                  <a:gdLst>
                    <a:gd name="T0" fmla="*/ 31 w 66"/>
                    <a:gd name="T1" fmla="*/ 66 h 67"/>
                    <a:gd name="T2" fmla="*/ 31 w 66"/>
                    <a:gd name="T3" fmla="*/ 66 h 67"/>
                    <a:gd name="T4" fmla="*/ 33 w 66"/>
                    <a:gd name="T5" fmla="*/ 67 h 67"/>
                    <a:gd name="T6" fmla="*/ 35 w 66"/>
                    <a:gd name="T7" fmla="*/ 66 h 67"/>
                    <a:gd name="T8" fmla="*/ 57 w 66"/>
                    <a:gd name="T9" fmla="*/ 56 h 67"/>
                    <a:gd name="T10" fmla="*/ 66 w 66"/>
                    <a:gd name="T11" fmla="*/ 33 h 67"/>
                    <a:gd name="T12" fmla="*/ 33 w 66"/>
                    <a:gd name="T13" fmla="*/ 0 h 67"/>
                    <a:gd name="T14" fmla="*/ 0 w 66"/>
                    <a:gd name="T15" fmla="*/ 33 h 67"/>
                    <a:gd name="T16" fmla="*/ 9 w 66"/>
                    <a:gd name="T17" fmla="*/ 56 h 67"/>
                    <a:gd name="T18" fmla="*/ 31 w 66"/>
                    <a:gd name="T19" fmla="*/ 6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67">
                      <a:moveTo>
                        <a:pt x="31" y="66"/>
                      </a:moveTo>
                      <a:lnTo>
                        <a:pt x="31" y="66"/>
                      </a:lnTo>
                      <a:cubicBezTo>
                        <a:pt x="31" y="66"/>
                        <a:pt x="32" y="67"/>
                        <a:pt x="33" y="67"/>
                      </a:cubicBezTo>
                      <a:cubicBezTo>
                        <a:pt x="34" y="67"/>
                        <a:pt x="34" y="66"/>
                        <a:pt x="35" y="66"/>
                      </a:cubicBezTo>
                      <a:cubicBezTo>
                        <a:pt x="44" y="66"/>
                        <a:pt x="51" y="62"/>
                        <a:pt x="57" y="56"/>
                      </a:cubicBezTo>
                      <a:cubicBezTo>
                        <a:pt x="63" y="50"/>
                        <a:pt x="66" y="42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0" y="42"/>
                        <a:pt x="3" y="50"/>
                        <a:pt x="9" y="56"/>
                      </a:cubicBezTo>
                      <a:cubicBezTo>
                        <a:pt x="15" y="62"/>
                        <a:pt x="22" y="66"/>
                        <a:pt x="31" y="6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49C33842-82D7-4264-A655-1BC91C8504F3}"/>
                </a:ext>
              </a:extLst>
            </p:cNvPr>
            <p:cNvSpPr/>
            <p:nvPr/>
          </p:nvSpPr>
          <p:spPr>
            <a:xfrm>
              <a:off x="2257302" y="3125710"/>
              <a:ext cx="812181" cy="43088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ASP.NET Core</a:t>
              </a:r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D1F10D7C-A6DF-407B-A0BC-BE5E2AD7E484}"/>
                </a:ext>
              </a:extLst>
            </p:cNvPr>
            <p:cNvGrpSpPr/>
            <p:nvPr/>
          </p:nvGrpSpPr>
          <p:grpSpPr>
            <a:xfrm>
              <a:off x="5482157" y="3093198"/>
              <a:ext cx="2910870" cy="466564"/>
              <a:chOff x="168367" y="4971964"/>
              <a:chExt cx="2910870" cy="466564"/>
            </a:xfrm>
          </p:grpSpPr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FA5126C3-4A11-4A53-BBC5-2D9E5DC5BD89}"/>
                  </a:ext>
                </a:extLst>
              </p:cNvPr>
              <p:cNvSpPr/>
              <p:nvPr/>
            </p:nvSpPr>
            <p:spPr>
              <a:xfrm>
                <a:off x="168367" y="5082136"/>
                <a:ext cx="876736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Logic Apps</a:t>
                </a:r>
              </a:p>
            </p:txBody>
          </p:sp>
          <p:pic>
            <p:nvPicPr>
              <p:cNvPr id="432" name="Picture 43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DBC4D34-7DE5-436A-875D-40A6B165B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4378" y="4971964"/>
                <a:ext cx="410736" cy="466564"/>
              </a:xfrm>
              <a:prstGeom prst="rect">
                <a:avLst/>
              </a:prstGeom>
            </p:spPr>
          </p:pic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B27CACF-004A-4D5F-AC7F-DFEF7C1E6A97}"/>
                  </a:ext>
                </a:extLst>
              </p:cNvPr>
              <p:cNvSpPr/>
              <p:nvPr/>
            </p:nvSpPr>
            <p:spPr>
              <a:xfrm>
                <a:off x="1845566" y="5082136"/>
                <a:ext cx="12336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API Management</a:t>
                </a:r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B96C8808-D6D6-4B58-A0AB-32B661AC9AE2}"/>
                </a:ext>
              </a:extLst>
            </p:cNvPr>
            <p:cNvGrpSpPr/>
            <p:nvPr/>
          </p:nvGrpSpPr>
          <p:grpSpPr>
            <a:xfrm>
              <a:off x="9089856" y="3145373"/>
              <a:ext cx="1340167" cy="362215"/>
              <a:chOff x="5531408" y="4291402"/>
              <a:chExt cx="1340167" cy="362215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27871125-66AA-429D-B546-07F87DFCA730}"/>
                  </a:ext>
                </a:extLst>
              </p:cNvPr>
              <p:cNvSpPr/>
              <p:nvPr/>
            </p:nvSpPr>
            <p:spPr>
              <a:xfrm>
                <a:off x="5531408" y="4349399"/>
                <a:ext cx="9130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Spring Boot</a:t>
                </a:r>
              </a:p>
            </p:txBody>
          </p:sp>
          <p:pic>
            <p:nvPicPr>
              <p:cNvPr id="430" name="Picture 2" descr="Image result for Spring Boot Logo">
                <a:extLst>
                  <a:ext uri="{FF2B5EF4-FFF2-40B4-BE49-F238E27FC236}">
                    <a16:creationId xmlns:a16="http://schemas.microsoft.com/office/drawing/2014/main" id="{643C1D2E-8B7A-4760-A2DF-FCF0C176B2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3408" y="4291402"/>
                <a:ext cx="418167" cy="362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8" name="Picture 2">
              <a:extLst>
                <a:ext uri="{FF2B5EF4-FFF2-40B4-BE49-F238E27FC236}">
                  <a16:creationId xmlns:a16="http://schemas.microsoft.com/office/drawing/2014/main" id="{3D623326-1561-4D58-BCA6-F0BF23B7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007" y="319343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Microservice building blocks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FF0F7E-C442-44A2-B6D2-3144CBAE62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29180" y="1949523"/>
            <a:ext cx="307708" cy="3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5" grpId="0" animBg="1"/>
      <p:bldP spid="330" grpId="0"/>
      <p:bldP spid="4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4288B8FC-30F3-034E-A179-056FC195B289}"/>
              </a:ext>
            </a:extLst>
          </p:cNvPr>
          <p:cNvGrpSpPr/>
          <p:nvPr/>
        </p:nvGrpSpPr>
        <p:grpSpPr>
          <a:xfrm>
            <a:off x="2656392" y="1806338"/>
            <a:ext cx="714718" cy="287159"/>
            <a:chOff x="3541856" y="2408450"/>
            <a:chExt cx="952957" cy="3828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DB6408-1F82-9C49-98A3-04E037C61FAA}"/>
                </a:ext>
              </a:extLst>
            </p:cNvPr>
            <p:cNvSpPr/>
            <p:nvPr/>
          </p:nvSpPr>
          <p:spPr>
            <a:xfrm>
              <a:off x="3541856" y="2408450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A6FA189-09CB-044C-BC26-43F88E2CB5F6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80" y="2791329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6490D86-6BB2-E141-B6D6-377081C031B9}"/>
              </a:ext>
            </a:extLst>
          </p:cNvPr>
          <p:cNvGrpSpPr/>
          <p:nvPr/>
        </p:nvGrpSpPr>
        <p:grpSpPr>
          <a:xfrm>
            <a:off x="1281738" y="1620764"/>
            <a:ext cx="1303020" cy="830730"/>
            <a:chOff x="1708984" y="2161019"/>
            <a:chExt cx="1737360" cy="1107640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0B1F8BDD-25AA-C642-8BE5-AF005C24A06C}"/>
                </a:ext>
              </a:extLst>
            </p:cNvPr>
            <p:cNvSpPr/>
            <p:nvPr/>
          </p:nvSpPr>
          <p:spPr bwMode="auto">
            <a:xfrm>
              <a:off x="1708984" y="2161019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40" name="Graphic 55">
              <a:extLst>
                <a:ext uri="{FF2B5EF4-FFF2-40B4-BE49-F238E27FC236}">
                  <a16:creationId xmlns:a16="http://schemas.microsoft.com/office/drawing/2014/main" id="{DB195194-AEAF-8C4E-BDD8-3E3C1250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318080" y="2292597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FAFBC2E-0BC5-AB4E-92E3-8820D0749E17}"/>
              </a:ext>
            </a:extLst>
          </p:cNvPr>
          <p:cNvSpPr/>
          <p:nvPr/>
        </p:nvSpPr>
        <p:spPr>
          <a:xfrm>
            <a:off x="779094" y="1218751"/>
            <a:ext cx="857927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Self-hosted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832104" y="2963575"/>
            <a:ext cx="7781545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A2A831-58D1-714A-AC04-032BA78BCA40}"/>
              </a:ext>
            </a:extLst>
          </p:cNvPr>
          <p:cNvSpPr/>
          <p:nvPr/>
        </p:nvSpPr>
        <p:spPr>
          <a:xfrm>
            <a:off x="784102" y="2627856"/>
            <a:ext cx="85151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Kubernetes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1149921" y="3390163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73E086-6227-A145-9E9F-495A7BE3B621}"/>
              </a:ext>
            </a:extLst>
          </p:cNvPr>
          <p:cNvGrpSpPr/>
          <p:nvPr/>
        </p:nvGrpSpPr>
        <p:grpSpPr>
          <a:xfrm>
            <a:off x="2759715" y="3959834"/>
            <a:ext cx="714718" cy="287159"/>
            <a:chOff x="3679619" y="5279778"/>
            <a:chExt cx="952957" cy="382879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5AF122D-4619-F942-AF31-4930F0975885}"/>
                </a:ext>
              </a:extLst>
            </p:cNvPr>
            <p:cNvSpPr/>
            <p:nvPr/>
          </p:nvSpPr>
          <p:spPr>
            <a:xfrm>
              <a:off x="3679619" y="5279778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C0FD9B9-63EB-3C47-A60E-44F7657547EA}"/>
                </a:ext>
              </a:extLst>
            </p:cNvPr>
            <p:cNvCxnSpPr>
              <a:cxnSpLocks/>
            </p:cNvCxnSpPr>
            <p:nvPr/>
          </p:nvCxnSpPr>
          <p:spPr>
            <a:xfrm>
              <a:off x="3749643" y="5662657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25660AA-40FB-1749-B56C-9B2975043BBE}"/>
              </a:ext>
            </a:extLst>
          </p:cNvPr>
          <p:cNvGrpSpPr/>
          <p:nvPr/>
        </p:nvGrpSpPr>
        <p:grpSpPr>
          <a:xfrm>
            <a:off x="3467574" y="1620764"/>
            <a:ext cx="4460274" cy="842270"/>
            <a:chOff x="4623432" y="2161018"/>
            <a:chExt cx="5947032" cy="1123027"/>
          </a:xfrm>
        </p:grpSpPr>
        <p:sp>
          <p:nvSpPr>
            <p:cNvPr id="33" name="Rounded Rectangle 5">
              <a:extLst>
                <a:ext uri="{FF2B5EF4-FFF2-40B4-BE49-F238E27FC236}">
                  <a16:creationId xmlns:a16="http://schemas.microsoft.com/office/drawing/2014/main" id="{43E356C9-C32A-FF4E-8BB2-EE630F6EE812}"/>
                </a:ext>
              </a:extLst>
            </p:cNvPr>
            <p:cNvSpPr/>
            <p:nvPr/>
          </p:nvSpPr>
          <p:spPr bwMode="auto">
            <a:xfrm>
              <a:off x="4623432" y="2161018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E2D81A6-739B-D147-9D20-4A18C1A7D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4775951" y="2320198"/>
              <a:ext cx="776151" cy="604449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1CF86A-8081-2145-98C0-0482713ED0F8}"/>
                </a:ext>
              </a:extLst>
            </p:cNvPr>
            <p:cNvSpPr/>
            <p:nvPr/>
          </p:nvSpPr>
          <p:spPr>
            <a:xfrm>
              <a:off x="4703099" y="2986976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B14F885F-F82D-234B-AE11-D28EF5033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951"/>
            <a:stretch/>
          </p:blipFill>
          <p:spPr>
            <a:xfrm>
              <a:off x="5702280" y="2179903"/>
              <a:ext cx="4718006" cy="1104142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4CAC162-705E-AA4C-AA37-4769D6A9D8F7}"/>
              </a:ext>
            </a:extLst>
          </p:cNvPr>
          <p:cNvGrpSpPr/>
          <p:nvPr/>
        </p:nvGrpSpPr>
        <p:grpSpPr>
          <a:xfrm>
            <a:off x="3581962" y="3390163"/>
            <a:ext cx="4729934" cy="1299734"/>
            <a:chOff x="4775950" y="4520216"/>
            <a:chExt cx="6306578" cy="1732979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C2A701E-FBE2-E248-939E-2A8E9E8A48DE}"/>
                </a:ext>
              </a:extLst>
            </p:cNvPr>
            <p:cNvSpPr/>
            <p:nvPr/>
          </p:nvSpPr>
          <p:spPr bwMode="auto">
            <a:xfrm>
              <a:off x="4775950" y="4520216"/>
              <a:ext cx="6306578" cy="17329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9" name="Rounded Rectangle 5">
              <a:extLst>
                <a:ext uri="{FF2B5EF4-FFF2-40B4-BE49-F238E27FC236}">
                  <a16:creationId xmlns:a16="http://schemas.microsoft.com/office/drawing/2014/main" id="{06A85A04-B577-BC4A-9096-A1D98D3966F8}"/>
                </a:ext>
              </a:extLst>
            </p:cNvPr>
            <p:cNvSpPr/>
            <p:nvPr/>
          </p:nvSpPr>
          <p:spPr bwMode="auto">
            <a:xfrm>
              <a:off x="4972572" y="4963786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D15323E1-B2F7-7048-9EDD-F3FA51FD5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5125091" y="5122966"/>
              <a:ext cx="776151" cy="604449"/>
            </a:xfrm>
            <a:prstGeom prst="rect">
              <a:avLst/>
            </a:prstGeom>
          </p:spPr>
        </p:pic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3F517C8-E864-F147-B615-41BEF1A33BB8}"/>
                </a:ext>
              </a:extLst>
            </p:cNvPr>
            <p:cNvSpPr/>
            <p:nvPr/>
          </p:nvSpPr>
          <p:spPr>
            <a:xfrm>
              <a:off x="5052239" y="5789744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FC151D1C-7715-8E45-9C4A-2669BED7D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951"/>
            <a:stretch/>
          </p:blipFill>
          <p:spPr>
            <a:xfrm>
              <a:off x="6051420" y="4989317"/>
              <a:ext cx="4718006" cy="1104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8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7B54FEB-FBA4-4AC1-A207-EF7A130132DE}"/>
              </a:ext>
            </a:extLst>
          </p:cNvPr>
          <p:cNvSpPr/>
          <p:nvPr/>
        </p:nvSpPr>
        <p:spPr>
          <a:xfrm>
            <a:off x="2924694" y="3904590"/>
            <a:ext cx="783796" cy="80277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State Store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528336" y="1546669"/>
            <a:ext cx="3550750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</a:t>
            </a:r>
            <a:r>
              <a:rPr kumimoji="0" 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 Pod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725039" y="1973257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C2A701E-FBE2-E248-939E-2A8E9E8A48DE}"/>
              </a:ext>
            </a:extLst>
          </p:cNvPr>
          <p:cNvSpPr/>
          <p:nvPr/>
        </p:nvSpPr>
        <p:spPr bwMode="auto">
          <a:xfrm>
            <a:off x="2742172" y="197325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229" name="Rounded Rectangle 5">
            <a:extLst>
              <a:ext uri="{FF2B5EF4-FFF2-40B4-BE49-F238E27FC236}">
                <a16:creationId xmlns:a16="http://schemas.microsoft.com/office/drawing/2014/main" id="{06A85A04-B577-BC4A-9096-A1D98D3966F8}"/>
              </a:ext>
            </a:extLst>
          </p:cNvPr>
          <p:cNvSpPr/>
          <p:nvPr/>
        </p:nvSpPr>
        <p:spPr bwMode="auto">
          <a:xfrm>
            <a:off x="2889638" y="230593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D15323E1-B2F7-7048-9EDD-F3FA51FD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004027" y="2425319"/>
            <a:ext cx="582113" cy="4533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AFF85B-0D7A-474C-BD2F-680EB59EA549}"/>
              </a:ext>
            </a:extLst>
          </p:cNvPr>
          <p:cNvSpPr/>
          <p:nvPr/>
        </p:nvSpPr>
        <p:spPr bwMode="auto">
          <a:xfrm>
            <a:off x="5032803" y="1546669"/>
            <a:ext cx="3748126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 B Pod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31A248-E019-4548-ADBF-7A40D2C51A39}"/>
              </a:ext>
            </a:extLst>
          </p:cNvPr>
          <p:cNvGrpSpPr/>
          <p:nvPr/>
        </p:nvGrpSpPr>
        <p:grpSpPr>
          <a:xfrm>
            <a:off x="7092725" y="1973257"/>
            <a:ext cx="1566654" cy="1299734"/>
            <a:chOff x="937793" y="4539806"/>
            <a:chExt cx="2088872" cy="173297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3E82C8-D5D1-354C-9B4C-E6CA0EF7BDFA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54" name="Rounded Rectangle 5">
              <a:extLst>
                <a:ext uri="{FF2B5EF4-FFF2-40B4-BE49-F238E27FC236}">
                  <a16:creationId xmlns:a16="http://schemas.microsoft.com/office/drawing/2014/main" id="{67A4DACD-FE29-8049-9FD0-9FCADE3BD6AC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55" name="Graphic 55">
              <a:extLst>
                <a:ext uri="{FF2B5EF4-FFF2-40B4-BE49-F238E27FC236}">
                  <a16:creationId xmlns:a16="http://schemas.microsoft.com/office/drawing/2014/main" id="{DC167755-780C-DE47-AEBE-5F90CD1B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F1487F0-3B81-9E4D-92B4-06D7AE1A7E5E}"/>
              </a:ext>
            </a:extLst>
          </p:cNvPr>
          <p:cNvSpPr/>
          <p:nvPr/>
        </p:nvSpPr>
        <p:spPr bwMode="auto">
          <a:xfrm>
            <a:off x="5234640" y="197325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9DC6C724-9542-F647-ABB4-5EF5EECFA496}"/>
              </a:ext>
            </a:extLst>
          </p:cNvPr>
          <p:cNvSpPr/>
          <p:nvPr/>
        </p:nvSpPr>
        <p:spPr bwMode="auto">
          <a:xfrm>
            <a:off x="5382106" y="230593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CF10ABB-0BDA-3042-9BDD-24C6E4AC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96495" y="2425319"/>
            <a:ext cx="582113" cy="453337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AE12CB7-FF32-B042-A7BF-AE1ED7B54BFD}"/>
              </a:ext>
            </a:extLst>
          </p:cNvPr>
          <p:cNvCxnSpPr>
            <a:cxnSpLocks/>
            <a:stCxn id="229" idx="3"/>
            <a:endCxn id="60" idx="1"/>
          </p:cNvCxnSpPr>
          <p:nvPr/>
        </p:nvCxnSpPr>
        <p:spPr>
          <a:xfrm>
            <a:off x="3732209" y="2721298"/>
            <a:ext cx="1649897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EF85CD-B297-824F-AB1E-CB126659DDA6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6224677" y="2721298"/>
            <a:ext cx="987142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C7E470-AD7A-DB4A-BDAA-EFC275C9128E}"/>
              </a:ext>
            </a:extLst>
          </p:cNvPr>
          <p:cNvCxnSpPr>
            <a:cxnSpLocks/>
            <a:stCxn id="224" idx="3"/>
            <a:endCxn id="229" idx="1"/>
          </p:cNvCxnSpPr>
          <p:nvPr/>
        </p:nvCxnSpPr>
        <p:spPr>
          <a:xfrm flipV="1">
            <a:off x="2147153" y="2721298"/>
            <a:ext cx="742485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1579" y="4118922"/>
            <a:ext cx="430027" cy="369479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457B94B5-FDCA-6A46-AE44-CA4011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51" y="4097538"/>
            <a:ext cx="759614" cy="3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BF6689-4F84-2D4B-9BF5-11F7EE4BAE13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3307758" y="3155832"/>
            <a:ext cx="0" cy="94170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DA11DD4-D351-0240-AA10-A19EFD04A65B}"/>
              </a:ext>
            </a:extLst>
          </p:cNvPr>
          <p:cNvSpPr/>
          <p:nvPr/>
        </p:nvSpPr>
        <p:spPr>
          <a:xfrm>
            <a:off x="2889638" y="2864969"/>
            <a:ext cx="309967" cy="271694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2966323" y="2894683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D71D17-6F0C-D246-9F81-737F48A0E044}"/>
              </a:ext>
            </a:extLst>
          </p:cNvPr>
          <p:cNvSpPr/>
          <p:nvPr/>
        </p:nvSpPr>
        <p:spPr>
          <a:xfrm>
            <a:off x="3223448" y="2861087"/>
            <a:ext cx="363980" cy="273908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6E4418-095A-A242-8DEA-C82B61C1D9CD}"/>
              </a:ext>
            </a:extLst>
          </p:cNvPr>
          <p:cNvGrpSpPr/>
          <p:nvPr/>
        </p:nvGrpSpPr>
        <p:grpSpPr>
          <a:xfrm>
            <a:off x="3246130" y="2879167"/>
            <a:ext cx="314093" cy="235661"/>
            <a:chOff x="3018614" y="4968330"/>
            <a:chExt cx="418791" cy="314215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6866D3E-DC77-8A40-9FD5-8060C526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7B296C74-2412-3C48-A4D9-07BA045C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F98FE346-650D-0947-A990-F40AE6F4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 936">
              <a:extLst>
                <a:ext uri="{FF2B5EF4-FFF2-40B4-BE49-F238E27FC236}">
                  <a16:creationId xmlns:a16="http://schemas.microsoft.com/office/drawing/2014/main" id="{870E9CB6-143E-6246-B5AC-45E668DE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937">
              <a:extLst>
                <a:ext uri="{FF2B5EF4-FFF2-40B4-BE49-F238E27FC236}">
                  <a16:creationId xmlns:a16="http://schemas.microsoft.com/office/drawing/2014/main" id="{6AC99EEC-69AE-6244-88F8-4BED1CA2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Oval 938">
              <a:extLst>
                <a:ext uri="{FF2B5EF4-FFF2-40B4-BE49-F238E27FC236}">
                  <a16:creationId xmlns:a16="http://schemas.microsoft.com/office/drawing/2014/main" id="{81B56E98-1B70-6945-873F-D9F6D47B7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939">
              <a:extLst>
                <a:ext uri="{FF2B5EF4-FFF2-40B4-BE49-F238E27FC236}">
                  <a16:creationId xmlns:a16="http://schemas.microsoft.com/office/drawing/2014/main" id="{807390EA-AF1A-A944-8369-373A9C40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Oval 940">
              <a:extLst>
                <a:ext uri="{FF2B5EF4-FFF2-40B4-BE49-F238E27FC236}">
                  <a16:creationId xmlns:a16="http://schemas.microsoft.com/office/drawing/2014/main" id="{8485E2D9-5053-1E44-831D-E5E345A2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Oval 941">
              <a:extLst>
                <a:ext uri="{FF2B5EF4-FFF2-40B4-BE49-F238E27FC236}">
                  <a16:creationId xmlns:a16="http://schemas.microsoft.com/office/drawing/2014/main" id="{3F3118E6-9DF7-0D4F-8EC2-66586620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42">
              <a:extLst>
                <a:ext uri="{FF2B5EF4-FFF2-40B4-BE49-F238E27FC236}">
                  <a16:creationId xmlns:a16="http://schemas.microsoft.com/office/drawing/2014/main" id="{A2C5AC05-236E-3941-8FD6-F731CDBC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Rectangle 943">
              <a:extLst>
                <a:ext uri="{FF2B5EF4-FFF2-40B4-BE49-F238E27FC236}">
                  <a16:creationId xmlns:a16="http://schemas.microsoft.com/office/drawing/2014/main" id="{194A7EA0-D6A5-AA43-82D5-BCEF2272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4" descr="component solutions">
              <a:extLst>
                <a:ext uri="{FF2B5EF4-FFF2-40B4-BE49-F238E27FC236}">
                  <a16:creationId xmlns:a16="http://schemas.microsoft.com/office/drawing/2014/main" id="{45CE6772-8937-EE4C-8D90-DB1E300FE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45">
              <a:extLst>
                <a:ext uri="{FF2B5EF4-FFF2-40B4-BE49-F238E27FC236}">
                  <a16:creationId xmlns:a16="http://schemas.microsoft.com/office/drawing/2014/main" id="{69F8546C-1FAC-404E-9878-792A9AFA0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46">
              <a:extLst>
                <a:ext uri="{FF2B5EF4-FFF2-40B4-BE49-F238E27FC236}">
                  <a16:creationId xmlns:a16="http://schemas.microsoft.com/office/drawing/2014/main" id="{BF63299E-8534-3744-B521-0720CDC6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47">
              <a:extLst>
                <a:ext uri="{FF2B5EF4-FFF2-40B4-BE49-F238E27FC236}">
                  <a16:creationId xmlns:a16="http://schemas.microsoft.com/office/drawing/2014/main" id="{41EDB07A-4DB8-9241-B627-591A33C3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3D94BA93-0866-364D-A950-3B086CE96A20}"/>
              </a:ext>
            </a:extLst>
          </p:cNvPr>
          <p:cNvSpPr/>
          <p:nvPr/>
        </p:nvSpPr>
        <p:spPr>
          <a:xfrm>
            <a:off x="3612399" y="3030672"/>
            <a:ext cx="161561" cy="215588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Folded Corner 16">
            <a:extLst>
              <a:ext uri="{FF2B5EF4-FFF2-40B4-BE49-F238E27FC236}">
                <a16:creationId xmlns:a16="http://schemas.microsoft.com/office/drawing/2014/main" id="{4B584193-1145-490D-94C2-702E97000153}"/>
              </a:ext>
            </a:extLst>
          </p:cNvPr>
          <p:cNvSpPr/>
          <p:nvPr/>
        </p:nvSpPr>
        <p:spPr>
          <a:xfrm>
            <a:off x="3615735" y="3028869"/>
            <a:ext cx="161561" cy="215588"/>
          </a:xfrm>
          <a:prstGeom prst="foldedCorner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2" grpId="0" animBg="1"/>
      <p:bldP spid="223" grpId="0" animBg="1"/>
      <p:bldP spid="229" grpId="0" animBg="1"/>
      <p:bldP spid="50" grpId="0" animBg="1"/>
      <p:bldP spid="59" grpId="0" animBg="1"/>
      <p:bldP spid="60" grpId="0" animBg="1"/>
      <p:bldP spid="81" grpId="0" animBg="1"/>
      <p:bldP spid="99" grpId="0" animBg="1"/>
      <p:bldP spid="17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67A040-B6DF-404B-A379-445352DC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57" y="433060"/>
            <a:ext cx="3140199" cy="4063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331304" y="2063918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Online version:</a:t>
            </a:r>
          </a:p>
          <a:p>
            <a:r>
              <a:rPr lang="en-US" sz="1200">
                <a:hlinkClick r:id="rId3"/>
              </a:rPr>
              <a:t>https://docs.microsoft.com/dotnet/architecture/dapr-for-net-developers/</a:t>
            </a:r>
            <a:endParaRPr lang="en-US" sz="1200"/>
          </a:p>
          <a:p>
            <a:endParaRPr lang="en-US" sz="1200"/>
          </a:p>
          <a:p>
            <a:r>
              <a:rPr lang="en-US" sz="1200"/>
              <a:t>PDF version:</a:t>
            </a:r>
          </a:p>
          <a:p>
            <a:r>
              <a:rPr lang="en-US" sz="1200">
                <a:hlinkClick r:id="rId4"/>
              </a:rPr>
              <a:t>https://aka.ms/dapr-ebook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171</TotalTime>
  <Words>1004</Words>
  <Application>Microsoft Office PowerPoint</Application>
  <PresentationFormat>On-screen Show (16:9)</PresentationFormat>
  <Paragraphs>289</Paragraphs>
  <Slides>16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Arial Narrow</vt:lpstr>
      <vt:lpstr>Calibri</vt:lpstr>
      <vt:lpstr>Consolas</vt:lpstr>
      <vt:lpstr>Courier</vt:lpstr>
      <vt:lpstr>Graphik Light</vt:lpstr>
      <vt:lpstr>open sans</vt:lpstr>
      <vt:lpstr>Segoe UI</vt:lpstr>
      <vt:lpstr>Segoe UI Light</vt:lpstr>
      <vt:lpstr>Segoe UI Semibold</vt:lpstr>
      <vt:lpstr>Wingdings</vt:lpstr>
      <vt:lpstr>InfoSupport - licht</vt:lpstr>
      <vt:lpstr>Workshop </vt:lpstr>
      <vt:lpstr>Agenda</vt:lpstr>
      <vt:lpstr>PowerPoint Presentation</vt:lpstr>
      <vt:lpstr>Microservice building blocks</vt:lpstr>
      <vt:lpstr>Sidecar architecture</vt:lpstr>
      <vt:lpstr>Example</vt:lpstr>
      <vt:lpstr>71 Dapr Components</vt:lpstr>
      <vt:lpstr>PowerPoint Presentation</vt:lpstr>
      <vt:lpstr>PowerPoint Presentation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Edwin van Wijk</cp:lastModifiedBy>
  <cp:revision>3</cp:revision>
  <dcterms:created xsi:type="dcterms:W3CDTF">2020-06-11T04:57:12Z</dcterms:created>
  <dcterms:modified xsi:type="dcterms:W3CDTF">2021-04-08T13:00:18Z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